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7"/>
  </p:notesMasterIdLst>
  <p:handoutMasterIdLst>
    <p:handoutMasterId r:id="rId54"/>
  </p:handoutMasterIdLst>
  <p:sldIdLst>
    <p:sldId id="523" r:id="rId4"/>
    <p:sldId id="258" r:id="rId5"/>
    <p:sldId id="524" r:id="rId6"/>
    <p:sldId id="525" r:id="rId7"/>
    <p:sldId id="526" r:id="rId8"/>
    <p:sldId id="257" r:id="rId9"/>
    <p:sldId id="280" r:id="rId10"/>
    <p:sldId id="489" r:id="rId11"/>
    <p:sldId id="490" r:id="rId12"/>
    <p:sldId id="491" r:id="rId13"/>
    <p:sldId id="492" r:id="rId14"/>
    <p:sldId id="366" r:id="rId15"/>
    <p:sldId id="340" r:id="rId16"/>
    <p:sldId id="370" r:id="rId17"/>
    <p:sldId id="371" r:id="rId18"/>
    <p:sldId id="493" r:id="rId19"/>
    <p:sldId id="494" r:id="rId20"/>
    <p:sldId id="495" r:id="rId21"/>
    <p:sldId id="496" r:id="rId22"/>
    <p:sldId id="498" r:id="rId23"/>
    <p:sldId id="499" r:id="rId24"/>
    <p:sldId id="500" r:id="rId25"/>
    <p:sldId id="502" r:id="rId26"/>
    <p:sldId id="504" r:id="rId28"/>
    <p:sldId id="503" r:id="rId29"/>
    <p:sldId id="505" r:id="rId30"/>
    <p:sldId id="506" r:id="rId31"/>
    <p:sldId id="507" r:id="rId32"/>
    <p:sldId id="528" r:id="rId33"/>
    <p:sldId id="529" r:id="rId34"/>
    <p:sldId id="508" r:id="rId35"/>
    <p:sldId id="509" r:id="rId36"/>
    <p:sldId id="510" r:id="rId37"/>
    <p:sldId id="511" r:id="rId38"/>
    <p:sldId id="512" r:id="rId39"/>
    <p:sldId id="513" r:id="rId40"/>
    <p:sldId id="514" r:id="rId41"/>
    <p:sldId id="515" r:id="rId42"/>
    <p:sldId id="516" r:id="rId43"/>
    <p:sldId id="517" r:id="rId44"/>
    <p:sldId id="518" r:id="rId45"/>
    <p:sldId id="519" r:id="rId46"/>
    <p:sldId id="520" r:id="rId47"/>
    <p:sldId id="402" r:id="rId48"/>
    <p:sldId id="459" r:id="rId49"/>
    <p:sldId id="521" r:id="rId50"/>
    <p:sldId id="522" r:id="rId51"/>
    <p:sldId id="527" r:id="rId52"/>
    <p:sldId id="268" r:id="rId53"/>
  </p:sldIdLst>
  <p:sldSz cx="12198350" cy="6859270"/>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2928" userDrawn="1">
          <p15:clr>
            <a:srgbClr val="A4A3A4"/>
          </p15:clr>
        </p15:guide>
        <p15:guide id="3" pos="866" userDrawn="1">
          <p15:clr>
            <a:srgbClr val="A4A3A4"/>
          </p15:clr>
        </p15:guide>
        <p15:guide id="4" pos="3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D8D"/>
    <a:srgbClr val="3E5CCC"/>
    <a:srgbClr val="92D050"/>
    <a:srgbClr val="3A4187"/>
    <a:srgbClr val="8C9EE0"/>
    <a:srgbClr val="28A7E1"/>
    <a:srgbClr val="1A8ABC"/>
    <a:srgbClr val="A4B3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5681" autoAdjust="0"/>
  </p:normalViewPr>
  <p:slideViewPr>
    <p:cSldViewPr showGuides="1">
      <p:cViewPr varScale="1">
        <p:scale>
          <a:sx n="91" d="100"/>
          <a:sy n="91" d="100"/>
        </p:scale>
        <p:origin x="252" y="48"/>
      </p:cViewPr>
      <p:guideLst>
        <p:guide orient="horz" pos="2160"/>
        <p:guide orient="horz" pos="2928"/>
        <p:guide pos="866"/>
        <p:guide pos="37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852" y="36"/>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notesMaster" Target="notesMasters/notes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3648A5-1AAC-44C2-A860-4F80AF8A9A2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D4BE859-46AC-4E08-A9B0-A4992BE5FD0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BF97D0-0773-4E69-AF7F-C79F2523E1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C1F428-825D-447D-9C0B-75CC2874064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428-825D-447D-9C0B-75CC2874064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6851570" y="332656"/>
            <a:ext cx="3438605"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项目</a:t>
            </a:r>
            <a:r>
              <a:rPr lang="en-US" altLang="zh-CN" sz="1800" b="0" dirty="0">
                <a:latin typeface="微软雅黑" panose="020B0503020204020204" pitchFamily="34" charset="-122"/>
                <a:ea typeface="微软雅黑" panose="020B0503020204020204" pitchFamily="34" charset="-122"/>
              </a:rPr>
              <a:t>4</a:t>
            </a:r>
            <a:r>
              <a:rPr lang="zh-CN" altLang="en-US" sz="1800" b="0" dirty="0">
                <a:latin typeface="微软雅黑" panose="020B0503020204020204" pitchFamily="34" charset="-122"/>
                <a:ea typeface="微软雅黑" panose="020B0503020204020204" pitchFamily="34" charset="-122"/>
              </a:rPr>
              <a:t>配置与管理文件系统</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7013575" y="332656"/>
            <a:ext cx="3744672"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第</a:t>
            </a:r>
            <a:r>
              <a:rPr lang="en-US" altLang="zh-CN" sz="1800" b="0" dirty="0">
                <a:latin typeface="微软雅黑" panose="020B0503020204020204" pitchFamily="34" charset="-122"/>
                <a:ea typeface="微软雅黑" panose="020B0503020204020204" pitchFamily="34" charset="-122"/>
              </a:rPr>
              <a:t>2</a:t>
            </a:r>
            <a:r>
              <a:rPr lang="zh-CN" altLang="en-US" sz="1800" b="0" dirty="0">
                <a:latin typeface="微软雅黑" panose="020B0503020204020204" pitchFamily="34" charset="-122"/>
                <a:ea typeface="微软雅黑" panose="020B0503020204020204" pitchFamily="34" charset="-122"/>
              </a:rPr>
              <a:t>章 统信</a:t>
            </a:r>
            <a:r>
              <a:rPr lang="en-US" altLang="zh-CN" sz="1800" b="0" dirty="0">
                <a:latin typeface="微软雅黑" panose="020B0503020204020204" pitchFamily="34" charset="-122"/>
                <a:ea typeface="微软雅黑" panose="020B0503020204020204" pitchFamily="34" charset="-122"/>
              </a:rPr>
              <a:t>UOS V20</a:t>
            </a:r>
            <a:r>
              <a:rPr lang="zh-CN" altLang="en-US" sz="1800" b="0" dirty="0">
                <a:latin typeface="微软雅黑" panose="020B0503020204020204" pitchFamily="34" charset="-122"/>
                <a:ea typeface="微软雅黑" panose="020B0503020204020204" pitchFamily="34" charset="-122"/>
              </a:rPr>
              <a:t>常用命令与</a:t>
            </a:r>
            <a:r>
              <a:rPr lang="en-US" altLang="zh-CN" sz="1800" b="0" dirty="0">
                <a:latin typeface="微软雅黑" panose="020B0503020204020204" pitchFamily="34" charset="-122"/>
                <a:ea typeface="微软雅黑" panose="020B0503020204020204" pitchFamily="34" charset="-122"/>
              </a:rPr>
              <a:t>vim</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3.xml"/><Relationship Id="rId3" Type="http://schemas.openxmlformats.org/officeDocument/2006/relationships/image" Target="../media/image5.emf"/><Relationship Id="rId2" Type="http://schemas.openxmlformats.org/officeDocument/2006/relationships/package" Target="../embeddings/Document2.docx"/><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3.xml"/><Relationship Id="rId2" Type="http://schemas.openxmlformats.org/officeDocument/2006/relationships/image" Target="../media/image7.emf"/><Relationship Id="rId1" Type="http://schemas.openxmlformats.org/officeDocument/2006/relationships/package" Target="../embeddings/Document3.docx"/></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3.xml"/><Relationship Id="rId3" Type="http://schemas.openxmlformats.org/officeDocument/2006/relationships/image" Target="../media/image4.emf"/><Relationship Id="rId2" Type="http://schemas.openxmlformats.org/officeDocument/2006/relationships/package" Target="../embeddings/Document1.docx"/><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18" name="TextBox 17"/>
          <p:cNvSpPr txBox="1"/>
          <p:nvPr/>
        </p:nvSpPr>
        <p:spPr>
          <a:xfrm>
            <a:off x="3051175" y="1116654"/>
            <a:ext cx="1812810" cy="861974"/>
          </a:xfrm>
          <a:prstGeom prst="rect">
            <a:avLst/>
          </a:prstGeom>
          <a:solidFill>
            <a:srgbClr val="28A7E1"/>
          </a:solidFill>
        </p:spPr>
        <p:txBody>
          <a:bodyPr wrap="square" lIns="121963" tIns="60981" rIns="121963" bIns="60981" rtlCol="0">
            <a:spAutoFit/>
          </a:bodyPr>
          <a:lstStyle/>
          <a:p>
            <a:r>
              <a:rPr lang="zh-CN" altLang="en-US" sz="4800" dirty="0">
                <a:solidFill>
                  <a:schemeClr val="bg1"/>
                </a:solidFill>
              </a:rPr>
              <a:t>项目</a:t>
            </a:r>
            <a:r>
              <a:rPr lang="en-US" altLang="zh-CN" sz="4800" dirty="0">
                <a:solidFill>
                  <a:schemeClr val="bg1"/>
                </a:solidFill>
              </a:rPr>
              <a:t>4</a:t>
            </a:r>
            <a:r>
              <a:rPr lang="zh-CN" altLang="en-US" sz="4800" dirty="0">
                <a:solidFill>
                  <a:schemeClr val="bg1"/>
                </a:solidFill>
              </a:rPr>
              <a:t> </a:t>
            </a:r>
            <a:endParaRPr lang="zh-CN" altLang="en-US" sz="4800" dirty="0">
              <a:solidFill>
                <a:schemeClr val="bg1"/>
              </a:solidFill>
            </a:endParaRPr>
          </a:p>
        </p:txBody>
      </p:sp>
      <p:sp>
        <p:nvSpPr>
          <p:cNvPr id="19" name="TextBox 18"/>
          <p:cNvSpPr txBox="1"/>
          <p:nvPr/>
        </p:nvSpPr>
        <p:spPr>
          <a:xfrm>
            <a:off x="4956175" y="1368889"/>
            <a:ext cx="5512012" cy="615596"/>
          </a:xfrm>
          <a:prstGeom prst="rect">
            <a:avLst/>
          </a:prstGeom>
          <a:noFill/>
        </p:spPr>
        <p:txBody>
          <a:bodyPr wrap="square" lIns="121963" tIns="60981" rIns="121963" bIns="60981" rtlCol="0">
            <a:spAutoFit/>
          </a:bodyPr>
          <a:lstStyle/>
          <a:p>
            <a:r>
              <a:rPr lang="zh-CN" altLang="en-US" sz="3200" b="1" dirty="0">
                <a:solidFill>
                  <a:schemeClr val="bg1"/>
                </a:solidFill>
              </a:rPr>
              <a:t>配置与管理文件系统</a:t>
            </a:r>
            <a:endParaRPr lang="zh-CN" altLang="en-US" sz="3200" b="1" dirty="0">
              <a:solidFill>
                <a:schemeClr val="bg1"/>
              </a:solidFill>
            </a:endParaRPr>
          </a:p>
        </p:txBody>
      </p:sp>
      <p:sp>
        <p:nvSpPr>
          <p:cNvPr id="20" name="TextBox 19"/>
          <p:cNvSpPr txBox="1"/>
          <p:nvPr/>
        </p:nvSpPr>
        <p:spPr>
          <a:xfrm>
            <a:off x="2670175" y="3927837"/>
            <a:ext cx="5616640" cy="490855"/>
          </a:xfrm>
          <a:prstGeom prst="rect">
            <a:avLst/>
          </a:prstGeom>
          <a:noFill/>
        </p:spPr>
        <p:txBody>
          <a:bodyPr wrap="square" lIns="121963" tIns="60981" rIns="121963" bIns="60981" rtlCol="0">
            <a:spAutoFit/>
          </a:bodyPr>
          <a:lstStyle/>
          <a:p>
            <a:pPr algn="ctr"/>
            <a:r>
              <a:rPr lang="zh-CN" altLang="en-US" dirty="0">
                <a:solidFill>
                  <a:srgbClr val="28A7E1"/>
                </a:solidFill>
              </a:rPr>
              <a:t>清华大学出版社 </a:t>
            </a:r>
            <a:r>
              <a:rPr lang="en-US" altLang="zh-CN" dirty="0">
                <a:solidFill>
                  <a:srgbClr val="28A7E1"/>
                </a:solidFill>
              </a:rPr>
              <a:t>| </a:t>
            </a:r>
            <a:r>
              <a:rPr lang="zh-CN" altLang="en-US" dirty="0">
                <a:solidFill>
                  <a:srgbClr val="28A7E1"/>
                </a:solidFill>
              </a:rPr>
              <a:t>杨昊龙</a:t>
            </a:r>
            <a:r>
              <a:rPr lang="zh-CN" altLang="en-US">
                <a:solidFill>
                  <a:srgbClr val="28A7E1"/>
                </a:solidFill>
              </a:rPr>
              <a:t>编著</a:t>
            </a:r>
            <a:endParaRPr lang="zh-CN" altLang="en-US" dirty="0">
              <a:solidFill>
                <a:srgbClr val="28A7E1"/>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511821"/>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Tree>
  </p:cSld>
  <p:clrMapOvr>
    <a:masterClrMapping/>
  </p:clrMapOvr>
  <p:transition spd="slow">
    <p:wheel spokes="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084780" y="2252386"/>
            <a:ext cx="10028789" cy="2959813"/>
          </a:xfrm>
          <a:prstGeom prst="rect">
            <a:avLst/>
          </a:prstGeom>
        </p:spPr>
      </p:pic>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理解统信</a:t>
            </a:r>
            <a:r>
              <a:rPr lang="en-US" altLang="zh-CN" dirty="0"/>
              <a:t>UOS V20</a:t>
            </a:r>
            <a:r>
              <a:rPr lang="zh-CN" altLang="en-US" dirty="0"/>
              <a:t>文件系统目录结构</a:t>
            </a:r>
            <a:endParaRPr lang="zh-CN" altLang="en-US" dirty="0"/>
          </a:p>
        </p:txBody>
      </p:sp>
      <p:sp>
        <p:nvSpPr>
          <p:cNvPr id="2" name="文本框 1"/>
          <p:cNvSpPr txBox="1"/>
          <p:nvPr/>
        </p:nvSpPr>
        <p:spPr>
          <a:xfrm>
            <a:off x="917576" y="1570517"/>
            <a:ext cx="10363200" cy="499624"/>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系统中，最常见的目录以及所对应的存放内容如表所示。</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aphicFrame>
        <p:nvGraphicFramePr>
          <p:cNvPr id="7" name="对象 6"/>
          <p:cNvGraphicFramePr>
            <a:graphicFrameLocks noChangeAspect="1"/>
          </p:cNvGraphicFramePr>
          <p:nvPr/>
        </p:nvGraphicFramePr>
        <p:xfrm>
          <a:off x="2974975" y="2515394"/>
          <a:ext cx="6307954" cy="2590800"/>
        </p:xfrm>
        <a:graphic>
          <a:graphicData uri="http://schemas.openxmlformats.org/presentationml/2006/ole">
            <mc:AlternateContent xmlns:mc="http://schemas.openxmlformats.org/markup-compatibility/2006">
              <mc:Choice xmlns:v="urn:schemas-microsoft-com:vml" Requires="v">
                <p:oleObj spid="_x0000_s5" name="Document" r:id="rId2" imgW="5361305" imgH="2202180" progId="Word.Document.12">
                  <p:embed/>
                </p:oleObj>
              </mc:Choice>
              <mc:Fallback>
                <p:oleObj name="Document" r:id="rId2" imgW="5361305" imgH="2202180" progId="Word.Document.12">
                  <p:embed/>
                  <p:pic>
                    <p:nvPicPr>
                      <p:cNvPr id="0" name="图片 4"/>
                      <p:cNvPicPr/>
                      <p:nvPr/>
                    </p:nvPicPr>
                    <p:blipFill>
                      <a:blip r:embed="rId3"/>
                      <a:stretch>
                        <a:fillRect/>
                      </a:stretch>
                    </p:blipFill>
                    <p:spPr>
                      <a:xfrm>
                        <a:off x="2974975" y="2515394"/>
                        <a:ext cx="6307954" cy="2590800"/>
                      </a:xfrm>
                      <a:prstGeom prst="rect">
                        <a:avLst/>
                      </a:prstGeom>
                    </p:spPr>
                  </p:pic>
                </p:oleObj>
              </mc:Fallback>
            </mc:AlternateContent>
          </a:graphicData>
        </a:graphic>
      </p:graphicFrame>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084780" y="3048795"/>
            <a:ext cx="10028789" cy="914400"/>
          </a:xfrm>
          <a:prstGeom prst="rect">
            <a:avLst/>
          </a:prstGeom>
        </p:spPr>
      </p:pic>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理解绝对路径与相对路径</a:t>
            </a:r>
            <a:endParaRPr lang="zh-CN" altLang="en-US" dirty="0"/>
          </a:p>
        </p:txBody>
      </p:sp>
      <p:sp>
        <p:nvSpPr>
          <p:cNvPr id="2" name="文本框 1"/>
          <p:cNvSpPr txBox="1"/>
          <p:nvPr/>
        </p:nvSpPr>
        <p:spPr>
          <a:xfrm>
            <a:off x="917576" y="1570517"/>
            <a:ext cx="10363200" cy="2346283"/>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绝对路径：由根目录（</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）开始写起的文件名或目录名称，如</a:t>
            </a:r>
            <a:r>
              <a:rPr lang="en-US" altLang="zh-CN" sz="2000" dirty="0">
                <a:solidFill>
                  <a:srgbClr val="4C6062"/>
                </a:solidFill>
                <a:latin typeface="微软雅黑" panose="020B0503020204020204" pitchFamily="34" charset="-122"/>
                <a:ea typeface="微软雅黑" panose="020B0503020204020204" pitchFamily="34" charset="-122"/>
              </a:rPr>
              <a:t>/home/</a:t>
            </a:r>
            <a:r>
              <a:rPr lang="en-US" altLang="zh-CN" sz="2000" dirty="0" err="1">
                <a:solidFill>
                  <a:srgbClr val="4C6062"/>
                </a:solidFill>
                <a:latin typeface="微软雅黑" panose="020B0503020204020204" pitchFamily="34" charset="-122"/>
                <a:ea typeface="微软雅黑" panose="020B0503020204020204" pitchFamily="34" charset="-122"/>
              </a:rPr>
              <a:t>dmtsai</a:t>
            </a:r>
            <a:r>
              <a:rPr lang="en-US" altLang="zh-CN" sz="2000" dirty="0">
                <a:solidFill>
                  <a:srgbClr val="4C6062"/>
                </a:solidFill>
                <a:latin typeface="微软雅黑" panose="020B0503020204020204" pitchFamily="34" charset="-122"/>
                <a:ea typeface="微软雅黑" panose="020B0503020204020204" pitchFamily="34" charset="-122"/>
              </a:rPr>
              <a:t>/basher</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相对路径：相对于目前路径的文件名写法，如</a:t>
            </a:r>
            <a:r>
              <a:rPr lang="en-US" altLang="zh-CN" sz="2000" dirty="0">
                <a:solidFill>
                  <a:srgbClr val="4C6062"/>
                </a:solidFill>
                <a:latin typeface="微软雅黑" panose="020B0503020204020204" pitchFamily="34" charset="-122"/>
                <a:ea typeface="微软雅黑" panose="020B0503020204020204" pitchFamily="34" charset="-122"/>
              </a:rPr>
              <a:t>./home/</a:t>
            </a:r>
            <a:r>
              <a:rPr lang="en-US" altLang="zh-CN" sz="2000" dirty="0" err="1">
                <a:solidFill>
                  <a:srgbClr val="4C6062"/>
                </a:solidFill>
                <a:latin typeface="微软雅黑" panose="020B0503020204020204" pitchFamily="34" charset="-122"/>
                <a:ea typeface="微软雅黑" panose="020B0503020204020204" pitchFamily="34" charset="-122"/>
              </a:rPr>
              <a:t>dmtsai</a:t>
            </a:r>
            <a:r>
              <a:rPr lang="zh-CN" altLang="en-US" sz="2000" dirty="0">
                <a:solidFill>
                  <a:srgbClr val="4C6062"/>
                </a:solidFill>
                <a:latin typeface="微软雅黑" panose="020B0503020204020204" pitchFamily="34" charset="-122"/>
                <a:ea typeface="微软雅黑" panose="020B0503020204020204" pitchFamily="34" charset="-122"/>
              </a:rPr>
              <a:t>或</a:t>
            </a:r>
            <a:r>
              <a:rPr lang="en-US" altLang="zh-CN" sz="2000" dirty="0">
                <a:solidFill>
                  <a:srgbClr val="4C6062"/>
                </a:solidFill>
                <a:latin typeface="微软雅黑" panose="020B0503020204020204" pitchFamily="34" charset="-122"/>
                <a:ea typeface="微软雅黑" panose="020B0503020204020204" pitchFamily="34" charset="-122"/>
              </a:rPr>
              <a:t>../../home/</a:t>
            </a:r>
            <a:r>
              <a:rPr lang="en-US" altLang="zh-CN" sz="2000" dirty="0" err="1">
                <a:solidFill>
                  <a:srgbClr val="4C6062"/>
                </a:solidFill>
                <a:latin typeface="微软雅黑" panose="020B0503020204020204" pitchFamily="34" charset="-122"/>
                <a:ea typeface="微软雅黑" panose="020B0503020204020204" pitchFamily="34" charset="-122"/>
              </a:rPr>
              <a:t>dmtsai</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等。</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如果想要进入</a:t>
            </a:r>
            <a:r>
              <a:rPr lang="en-US" altLang="zh-CN" sz="2000" dirty="0">
                <a:solidFill>
                  <a:srgbClr val="4C6062"/>
                </a:solidFill>
                <a:latin typeface="微软雅黑" panose="020B0503020204020204" pitchFamily="34" charset="-122"/>
                <a:ea typeface="微软雅黑" panose="020B0503020204020204" pitchFamily="34" charset="-122"/>
              </a:rPr>
              <a:t>/var/log</a:t>
            </a:r>
            <a:r>
              <a:rPr lang="zh-CN" altLang="en-US" sz="2000" dirty="0">
                <a:solidFill>
                  <a:srgbClr val="4C6062"/>
                </a:solidFill>
                <a:latin typeface="微软雅黑" panose="020B0503020204020204" pitchFamily="34" charset="-122"/>
                <a:ea typeface="微软雅黑" panose="020B0503020204020204" pitchFamily="34" charset="-122"/>
              </a:rPr>
              <a:t>这个目录时，可以怎么写呢？有两种方法。</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cd   /var/log</a:t>
            </a:r>
            <a:r>
              <a:rPr lang="zh-CN" altLang="en-US" sz="2000" dirty="0">
                <a:solidFill>
                  <a:srgbClr val="4C6062"/>
                </a:solidFill>
                <a:latin typeface="微软雅黑" panose="020B0503020204020204" pitchFamily="34" charset="-122"/>
                <a:ea typeface="微软雅黑" panose="020B0503020204020204" pitchFamily="34" charset="-122"/>
              </a:rPr>
              <a:t>：绝对路径。</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cd  ../var/log</a:t>
            </a:r>
            <a:r>
              <a:rPr lang="zh-CN" altLang="en-US" sz="2000" dirty="0">
                <a:solidFill>
                  <a:srgbClr val="4C6062"/>
                </a:solidFill>
                <a:latin typeface="微软雅黑" panose="020B0503020204020204" pitchFamily="34" charset="-122"/>
                <a:ea typeface="微软雅黑" panose="020B0503020204020204" pitchFamily="34" charset="-122"/>
              </a:rPr>
              <a:t>：相对路径。</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743994"/>
            <a:ext cx="2251946"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项目设计与准备</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项目实施</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0" name="TextBox 1"/>
          <p:cNvSpPr txBox="1"/>
          <p:nvPr/>
        </p:nvSpPr>
        <p:spPr>
          <a:xfrm>
            <a:off x="5123624" y="4281352"/>
            <a:ext cx="3411190"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项目实录：配置与管理文件权限</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项目设计与准备</a:t>
            </a:r>
            <a:endParaRPr lang="zh-CN" altLang="en-US" b="0" dirty="0"/>
          </a:p>
        </p:txBody>
      </p:sp>
      <p:sp>
        <p:nvSpPr>
          <p:cNvPr id="2" name="文本框 1"/>
          <p:cNvSpPr txBox="1"/>
          <p:nvPr/>
        </p:nvSpPr>
        <p:spPr>
          <a:xfrm>
            <a:off x="928187" y="1570517"/>
            <a:ext cx="10276388" cy="2346283"/>
          </a:xfrm>
          <a:prstGeom prst="rect">
            <a:avLst/>
          </a:prstGeom>
          <a:noFill/>
        </p:spPr>
        <p:txBody>
          <a:bodyPr wrap="square" rtlCol="0" anchor="t">
            <a:spAutoFit/>
          </a:bodyPr>
          <a:lstStyle/>
          <a:p>
            <a:pPr indent="266700" algn="just">
              <a:lnSpc>
                <a:spcPct val="150000"/>
              </a:lnSpc>
            </a:pPr>
            <a:r>
              <a:rPr lang="zh-CN" altLang="en-US" sz="2000" kern="100" dirty="0">
                <a:effectLst/>
                <a:latin typeface="+mn-ea"/>
              </a:rPr>
              <a:t>在进行本项目的教学与实验前，需要做好如下准备：</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1</a:t>
            </a:r>
            <a:r>
              <a:rPr lang="zh-CN" altLang="en-US" sz="2000" kern="100" dirty="0">
                <a:effectLst/>
                <a:latin typeface="+mn-ea"/>
              </a:rPr>
              <a:t>）已经安装好的统信</a:t>
            </a:r>
            <a:r>
              <a:rPr lang="en-US" altLang="zh-CN" sz="2000" kern="100" dirty="0">
                <a:effectLst/>
                <a:latin typeface="+mn-ea"/>
              </a:rPr>
              <a:t>UOS V20</a:t>
            </a:r>
            <a:r>
              <a:rPr lang="zh-CN" altLang="en-US" sz="2000" kern="100" dirty="0">
                <a:effectLst/>
                <a:latin typeface="+mn-ea"/>
              </a:rPr>
              <a:t>。</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2</a:t>
            </a:r>
            <a:r>
              <a:rPr lang="zh-CN" altLang="en-US" sz="2000" kern="100" dirty="0">
                <a:effectLst/>
                <a:latin typeface="+mn-ea"/>
              </a:rPr>
              <a:t>）统信</a:t>
            </a:r>
            <a:r>
              <a:rPr lang="en-US" altLang="zh-CN" sz="2000" kern="100" dirty="0">
                <a:effectLst/>
                <a:latin typeface="+mn-ea"/>
              </a:rPr>
              <a:t>UOS V20</a:t>
            </a:r>
            <a:r>
              <a:rPr lang="zh-CN" altLang="en-US" sz="2000" kern="100" dirty="0">
                <a:effectLst/>
                <a:latin typeface="+mn-ea"/>
              </a:rPr>
              <a:t>安装光盘或</a:t>
            </a:r>
            <a:r>
              <a:rPr lang="en-US" altLang="zh-CN" sz="2000" kern="100" dirty="0">
                <a:effectLst/>
                <a:latin typeface="+mn-ea"/>
              </a:rPr>
              <a:t>ISO</a:t>
            </a:r>
            <a:r>
              <a:rPr lang="zh-CN" altLang="en-US" sz="2000" kern="100" dirty="0">
                <a:effectLst/>
                <a:latin typeface="+mn-ea"/>
              </a:rPr>
              <a:t>映像文件。</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3</a:t>
            </a:r>
            <a:r>
              <a:rPr lang="zh-CN" altLang="en-US" sz="2000" kern="100" dirty="0">
                <a:effectLst/>
                <a:latin typeface="+mn-ea"/>
              </a:rPr>
              <a:t>）设计教学或实验用的用户及权限列表。</a:t>
            </a:r>
            <a:endParaRPr lang="zh-CN" altLang="en-US" sz="2000" kern="100" dirty="0">
              <a:effectLst/>
              <a:latin typeface="+mn-ea"/>
            </a:endParaRPr>
          </a:p>
          <a:p>
            <a:pPr indent="266700" algn="just">
              <a:lnSpc>
                <a:spcPct val="150000"/>
              </a:lnSpc>
            </a:pPr>
            <a:r>
              <a:rPr lang="zh-CN" altLang="en-US" sz="2000" kern="100" dirty="0">
                <a:effectLst/>
                <a:latin typeface="+mn-ea"/>
              </a:rPr>
              <a:t>本项目的所有实例都在服务器</a:t>
            </a:r>
            <a:r>
              <a:rPr lang="en-US" altLang="zh-CN" sz="2000" kern="100" dirty="0">
                <a:effectLst/>
                <a:latin typeface="+mn-ea"/>
              </a:rPr>
              <a:t>Server01</a:t>
            </a:r>
            <a:r>
              <a:rPr lang="zh-CN" altLang="en-US" sz="2000" kern="100" dirty="0">
                <a:effectLst/>
                <a:latin typeface="+mn-ea"/>
              </a:rPr>
              <a:t>上完成。</a:t>
            </a:r>
            <a:endParaRPr lang="zh-CN" altLang="en-US"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066429" y="3485577"/>
            <a:ext cx="177263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a:t>
            </a:r>
            <a:r>
              <a:rPr lang="zh-CN" altLang="en-US" sz="1900" dirty="0">
                <a:solidFill>
                  <a:schemeClr val="bg1"/>
                </a:solidFill>
                <a:latin typeface="Microsoft YaHei UI" panose="020B0503020204020204" pitchFamily="18" charset="-122"/>
                <a:ea typeface="微软雅黑" panose="020B0503020204020204" pitchFamily="34" charset="-122"/>
              </a:rPr>
              <a:t>实施</a:t>
            </a:r>
            <a:endParaRPr lang="zh-CN" altLang="en-US" sz="1900" dirty="0">
              <a:solidFill>
                <a:schemeClr val="bg1"/>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3411190"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项目实录：配置与管理文件权限</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4500719"/>
          </a:xfrm>
          <a:prstGeom prst="rect">
            <a:avLst/>
          </a:prstGeom>
          <a:noFill/>
        </p:spPr>
        <p:txBody>
          <a:bodyPr wrap="square" rtlCol="0" anchor="t">
            <a:spAutoFit/>
          </a:bodyPr>
          <a:lstStyle/>
          <a:p>
            <a:pPr marL="457200" indent="-457200">
              <a:lnSpc>
                <a:spcPct val="150000"/>
              </a:lnSpc>
              <a:spcBef>
                <a:spcPts val="360"/>
              </a:spcBef>
              <a:spcAft>
                <a:spcPts val="240"/>
              </a:spcAft>
              <a:buAutoNum type="arabicPeriod"/>
            </a:pPr>
            <a:r>
              <a:rPr lang="zh-CN" altLang="en-US" sz="2000" dirty="0">
                <a:solidFill>
                  <a:srgbClr val="4C6062"/>
                </a:solidFill>
                <a:latin typeface="微软雅黑" panose="020B0503020204020204" pitchFamily="34" charset="-122"/>
                <a:ea typeface="微软雅黑" panose="020B0503020204020204" pitchFamily="34" charset="-122"/>
              </a:rPr>
              <a:t>理解文件和文件权限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文件是操作系统用来存储信息的基本结构，是一组信息的集合。</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与其他操作系统相比，统信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最大的不同就是没有“扩展名”的概念，也就是说文件的名称和该文件的种类并没有直接的关联。例如，</a:t>
            </a:r>
            <a:r>
              <a:rPr lang="en-US" altLang="zh-CN" sz="2000" dirty="0">
                <a:solidFill>
                  <a:srgbClr val="4C6062"/>
                </a:solidFill>
                <a:latin typeface="微软雅黑" panose="020B0503020204020204" pitchFamily="34" charset="-122"/>
                <a:ea typeface="微软雅黑" panose="020B0503020204020204" pitchFamily="34" charset="-122"/>
              </a:rPr>
              <a:t>sample.txt</a:t>
            </a:r>
            <a:r>
              <a:rPr lang="zh-CN" altLang="en-US" sz="2000" dirty="0">
                <a:solidFill>
                  <a:srgbClr val="4C6062"/>
                </a:solidFill>
                <a:latin typeface="微软雅黑" panose="020B0503020204020204" pitchFamily="34" charset="-122"/>
                <a:ea typeface="微软雅黑" panose="020B0503020204020204" pitchFamily="34" charset="-122"/>
              </a:rPr>
              <a:t>可能是一个运行文件，而</a:t>
            </a:r>
            <a:r>
              <a:rPr lang="en-US" altLang="zh-CN" sz="2000" dirty="0">
                <a:solidFill>
                  <a:srgbClr val="4C6062"/>
                </a:solidFill>
                <a:latin typeface="微软雅黑" panose="020B0503020204020204" pitchFamily="34" charset="-122"/>
                <a:ea typeface="微软雅黑" panose="020B0503020204020204" pitchFamily="34" charset="-122"/>
              </a:rPr>
              <a:t>sample.exe</a:t>
            </a:r>
            <a:r>
              <a:rPr lang="zh-CN" altLang="en-US" sz="2000" dirty="0">
                <a:solidFill>
                  <a:srgbClr val="4C6062"/>
                </a:solidFill>
                <a:latin typeface="微软雅黑" panose="020B0503020204020204" pitchFamily="34" charset="-122"/>
                <a:ea typeface="微软雅黑" panose="020B0503020204020204" pitchFamily="34" charset="-122"/>
              </a:rPr>
              <a:t>也有可能是文本文件，甚至可以不使用扩展名。</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另一个特性是统信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文件名区分大小写。例如，</a:t>
            </a:r>
            <a:r>
              <a:rPr lang="en-US" altLang="zh-CN" sz="2000" dirty="0">
                <a:solidFill>
                  <a:srgbClr val="4C6062"/>
                </a:solidFill>
                <a:latin typeface="微软雅黑" panose="020B0503020204020204" pitchFamily="34" charset="-122"/>
                <a:ea typeface="微软雅黑" panose="020B0503020204020204" pitchFamily="34" charset="-122"/>
              </a:rPr>
              <a:t>sample.txt</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Sample.txt</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SAMPLE.txt</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samplE.txt</a:t>
            </a:r>
            <a:r>
              <a:rPr lang="zh-CN" altLang="en-US" sz="2000" dirty="0">
                <a:solidFill>
                  <a:srgbClr val="4C6062"/>
                </a:solidFill>
                <a:latin typeface="微软雅黑" panose="020B0503020204020204" pitchFamily="34" charset="-122"/>
                <a:ea typeface="微软雅黑" panose="020B0503020204020204" pitchFamily="34" charset="-122"/>
              </a:rPr>
              <a:t>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系统中都代表不同的文件。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中的每一个文件或目录都包含有访问权限，这些访问权限决定了谁能访问和如何访问这些文件和目录。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5424049"/>
          </a:xfrm>
          <a:prstGeom prst="rect">
            <a:avLst/>
          </a:prstGeom>
          <a:noFill/>
        </p:spPr>
        <p:txBody>
          <a:bodyPr wrap="square" rtlCol="0" anchor="t">
            <a:spAutoFit/>
          </a:bodyPr>
          <a:lstStyle/>
          <a:p>
            <a:pPr marL="457200" indent="-457200">
              <a:lnSpc>
                <a:spcPct val="150000"/>
              </a:lnSpc>
              <a:spcBef>
                <a:spcPts val="360"/>
              </a:spcBef>
              <a:spcAft>
                <a:spcPts val="240"/>
              </a:spcAft>
              <a:buAutoNum type="arabicPeriod"/>
            </a:pPr>
            <a:r>
              <a:rPr lang="zh-CN" altLang="en-US" sz="2000" dirty="0">
                <a:solidFill>
                  <a:srgbClr val="4C6062"/>
                </a:solidFill>
                <a:latin typeface="微软雅黑" panose="020B0503020204020204" pitchFamily="34" charset="-122"/>
                <a:ea typeface="微软雅黑" panose="020B0503020204020204" pitchFamily="34" charset="-122"/>
              </a:rPr>
              <a:t>理解文件和文件权限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根据赋予权限的不同，</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种不同的用户（所有者、用户组或其他用户）能够访问不同的目录或者文件。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每一个用户针对系统中的所有文件都有它自身的读、写和执行权限。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我们可以用“</a:t>
            </a:r>
            <a:r>
              <a:rPr lang="en-US" altLang="zh-CN" sz="2000" dirty="0">
                <a:solidFill>
                  <a:srgbClr val="4C6062"/>
                </a:solidFill>
                <a:latin typeface="微软雅黑" panose="020B0503020204020204" pitchFamily="34" charset="-122"/>
                <a:ea typeface="微软雅黑" panose="020B0503020204020204" pitchFamily="34" charset="-122"/>
              </a:rPr>
              <a:t>ls -l”</a:t>
            </a:r>
            <a:r>
              <a:rPr lang="zh-CN" altLang="en-US" sz="2000" dirty="0">
                <a:solidFill>
                  <a:srgbClr val="4C6062"/>
                </a:solidFill>
                <a:latin typeface="微软雅黑" panose="020B0503020204020204" pitchFamily="34" charset="-122"/>
                <a:ea typeface="微软雅黑" panose="020B0503020204020204" pitchFamily="34" charset="-122"/>
              </a:rPr>
              <a:t>或者</a:t>
            </a:r>
            <a:r>
              <a:rPr lang="en-US" altLang="zh-CN" sz="2000" dirty="0" err="1">
                <a:solidFill>
                  <a:srgbClr val="4C6062"/>
                </a:solidFill>
                <a:latin typeface="微软雅黑" panose="020B0503020204020204" pitchFamily="34" charset="-122"/>
                <a:ea typeface="微软雅黑" panose="020B0503020204020204" pitchFamily="34" charset="-122"/>
              </a:rPr>
              <a:t>ll</a:t>
            </a:r>
            <a:r>
              <a:rPr lang="zh-CN" altLang="en-US" sz="2000" dirty="0">
                <a:solidFill>
                  <a:srgbClr val="4C6062"/>
                </a:solidFill>
                <a:latin typeface="微软雅黑" panose="020B0503020204020204" pitchFamily="34" charset="-122"/>
                <a:ea typeface="微软雅黑" panose="020B0503020204020204" pitchFamily="34" charset="-122"/>
              </a:rPr>
              <a:t>命令显示文件的详细信息，其中包括权限。如下所示：</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ll</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总用量 </a:t>
            </a:r>
            <a:r>
              <a:rPr lang="en-US" altLang="zh-CN" sz="2000" dirty="0">
                <a:solidFill>
                  <a:srgbClr val="4C6062"/>
                </a:solidFill>
                <a:latin typeface="微软雅黑" panose="020B0503020204020204" pitchFamily="34" charset="-122"/>
                <a:ea typeface="微软雅黑" panose="020B0503020204020204" pitchFamily="34" charset="-122"/>
              </a:rPr>
              <a:t>1146900</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------- 1 root </a:t>
            </a:r>
            <a:r>
              <a:rPr lang="en-US" altLang="zh-CN" sz="2000" dirty="0" err="1">
                <a:solidFill>
                  <a:srgbClr val="4C6062"/>
                </a:solidFill>
                <a:latin typeface="微软雅黑" panose="020B0503020204020204" pitchFamily="34" charset="-122"/>
                <a:ea typeface="微软雅黑" panose="020B0503020204020204" pitchFamily="34" charset="-122"/>
              </a:rPr>
              <a:t>root</a:t>
            </a:r>
            <a:r>
              <a:rPr lang="en-US" altLang="zh-CN" sz="2000" dirty="0">
                <a:solidFill>
                  <a:srgbClr val="4C6062"/>
                </a:solidFill>
                <a:latin typeface="微软雅黑" panose="020B0503020204020204" pitchFamily="34" charset="-122"/>
                <a:ea typeface="微软雅黑" panose="020B0503020204020204" pitchFamily="34" charset="-122"/>
              </a:rPr>
              <a:t>       1832  5</a:t>
            </a:r>
            <a:r>
              <a:rPr lang="zh-CN" altLang="en-US" sz="2000" dirty="0">
                <a:solidFill>
                  <a:srgbClr val="4C6062"/>
                </a:solidFill>
                <a:latin typeface="微软雅黑" panose="020B0503020204020204" pitchFamily="34" charset="-122"/>
                <a:ea typeface="微软雅黑" panose="020B0503020204020204" pitchFamily="34" charset="-122"/>
              </a:rPr>
              <a:t>月 </a:t>
            </a:r>
            <a:r>
              <a:rPr lang="en-US" altLang="zh-CN" sz="2000" dirty="0">
                <a:solidFill>
                  <a:srgbClr val="4C6062"/>
                </a:solidFill>
                <a:latin typeface="微软雅黑" panose="020B0503020204020204" pitchFamily="34" charset="-122"/>
                <a:ea typeface="微软雅黑" panose="020B0503020204020204" pitchFamily="34" charset="-122"/>
              </a:rPr>
              <a:t>13  2023 anaconda-</a:t>
            </a:r>
            <a:r>
              <a:rPr lang="en-US" altLang="zh-CN" sz="2000" dirty="0" err="1">
                <a:solidFill>
                  <a:srgbClr val="4C6062"/>
                </a:solidFill>
                <a:latin typeface="微软雅黑" panose="020B0503020204020204" pitchFamily="34" charset="-122"/>
                <a:ea typeface="微软雅黑" panose="020B0503020204020204" pitchFamily="34" charset="-122"/>
              </a:rPr>
              <a:t>ks.cfg</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drwxr</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xr</a:t>
            </a:r>
            <a:r>
              <a:rPr lang="en-US" altLang="zh-CN" sz="2000" dirty="0">
                <a:solidFill>
                  <a:srgbClr val="4C6062"/>
                </a:solidFill>
                <a:latin typeface="微软雅黑" panose="020B0503020204020204" pitchFamily="34" charset="-122"/>
                <a:ea typeface="微软雅黑" panose="020B0503020204020204" pitchFamily="34" charset="-122"/>
              </a:rPr>
              <a:t>-x 3 root </a:t>
            </a:r>
            <a:r>
              <a:rPr lang="en-US" altLang="zh-CN" sz="2000" dirty="0" err="1">
                <a:solidFill>
                  <a:srgbClr val="4C6062"/>
                </a:solidFill>
                <a:latin typeface="微软雅黑" panose="020B0503020204020204" pitchFamily="34" charset="-122"/>
                <a:ea typeface="微软雅黑" panose="020B0503020204020204" pitchFamily="34" charset="-122"/>
              </a:rPr>
              <a:t>root</a:t>
            </a:r>
            <a:r>
              <a:rPr lang="en-US" altLang="zh-CN" sz="2000" dirty="0">
                <a:solidFill>
                  <a:srgbClr val="4C6062"/>
                </a:solidFill>
                <a:latin typeface="微软雅黑" panose="020B0503020204020204" pitchFamily="34" charset="-122"/>
                <a:ea typeface="微软雅黑" panose="020B0503020204020204" pitchFamily="34" charset="-122"/>
              </a:rPr>
              <a:t>        138  8</a:t>
            </a:r>
            <a:r>
              <a:rPr lang="zh-CN" altLang="en-US" sz="2000" dirty="0">
                <a:solidFill>
                  <a:srgbClr val="4C6062"/>
                </a:solidFill>
                <a:latin typeface="微软雅黑" panose="020B0503020204020204" pitchFamily="34" charset="-122"/>
                <a:ea typeface="微软雅黑" panose="020B0503020204020204" pitchFamily="34" charset="-122"/>
              </a:rPr>
              <a:t>月 </a:t>
            </a:r>
            <a:r>
              <a:rPr lang="en-US" altLang="zh-CN" sz="2000" dirty="0">
                <a:solidFill>
                  <a:srgbClr val="4C6062"/>
                </a:solidFill>
                <a:latin typeface="微软雅黑" panose="020B0503020204020204" pitchFamily="34" charset="-122"/>
                <a:ea typeface="微软雅黑" panose="020B0503020204020204" pitchFamily="34" charset="-122"/>
              </a:rPr>
              <a:t>22 00:27 Desktop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drwxr</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xr</a:t>
            </a:r>
            <a:r>
              <a:rPr lang="en-US" altLang="zh-CN" sz="2000" dirty="0">
                <a:solidFill>
                  <a:srgbClr val="4C6062"/>
                </a:solidFill>
                <a:latin typeface="微软雅黑" panose="020B0503020204020204" pitchFamily="34" charset="-122"/>
                <a:ea typeface="微软雅黑" panose="020B0503020204020204" pitchFamily="34" charset="-122"/>
              </a:rPr>
              <a:t>-x 2 root </a:t>
            </a:r>
            <a:r>
              <a:rPr lang="en-US" altLang="zh-CN" sz="2000" dirty="0" err="1">
                <a:solidFill>
                  <a:srgbClr val="4C6062"/>
                </a:solidFill>
                <a:latin typeface="微软雅黑" panose="020B0503020204020204" pitchFamily="34" charset="-122"/>
                <a:ea typeface="微软雅黑" panose="020B0503020204020204" pitchFamily="34" charset="-122"/>
              </a:rPr>
              <a:t>root</a:t>
            </a:r>
            <a:r>
              <a:rPr lang="en-US" altLang="zh-CN" sz="2000" dirty="0">
                <a:solidFill>
                  <a:srgbClr val="4C6062"/>
                </a:solidFill>
                <a:latin typeface="微软雅黑" panose="020B0503020204020204" pitchFamily="34" charset="-122"/>
                <a:ea typeface="微软雅黑" panose="020B0503020204020204" pitchFamily="34" charset="-122"/>
              </a:rPr>
              <a:t>          6  5</a:t>
            </a:r>
            <a:r>
              <a:rPr lang="zh-CN" altLang="en-US" sz="2000" dirty="0">
                <a:solidFill>
                  <a:srgbClr val="4C6062"/>
                </a:solidFill>
                <a:latin typeface="微软雅黑" panose="020B0503020204020204" pitchFamily="34" charset="-122"/>
                <a:ea typeface="微软雅黑" panose="020B0503020204020204" pitchFamily="34" charset="-122"/>
              </a:rPr>
              <a:t>月 </a:t>
            </a:r>
            <a:r>
              <a:rPr lang="en-US" altLang="zh-CN" sz="2000" dirty="0">
                <a:solidFill>
                  <a:srgbClr val="4C6062"/>
                </a:solidFill>
                <a:latin typeface="微软雅黑" panose="020B0503020204020204" pitchFamily="34" charset="-122"/>
                <a:ea typeface="微软雅黑" panose="020B0503020204020204" pitchFamily="34" charset="-122"/>
              </a:rPr>
              <a:t>13  2023 Documents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4892840"/>
            <a:ext cx="10029284" cy="143255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1038233"/>
          </a:xfrm>
          <a:prstGeom prst="rect">
            <a:avLst/>
          </a:prstGeom>
          <a:noFill/>
        </p:spPr>
        <p:txBody>
          <a:bodyPr wrap="square" rtlCol="0" anchor="t">
            <a:spAutoFit/>
          </a:bodyPr>
          <a:lstStyle/>
          <a:p>
            <a:pPr marL="457200" indent="-457200">
              <a:lnSpc>
                <a:spcPct val="150000"/>
              </a:lnSpc>
              <a:spcBef>
                <a:spcPts val="360"/>
              </a:spcBef>
              <a:spcAft>
                <a:spcPts val="240"/>
              </a:spcAft>
              <a:buAutoNum type="arabicPeriod"/>
            </a:pPr>
            <a:r>
              <a:rPr lang="zh-CN" altLang="en-US" sz="2000" dirty="0">
                <a:solidFill>
                  <a:srgbClr val="4C6062"/>
                </a:solidFill>
                <a:latin typeface="微软雅黑" panose="020B0503020204020204" pitchFamily="34" charset="-122"/>
                <a:ea typeface="微软雅黑" panose="020B0503020204020204" pitchFamily="34" charset="-122"/>
              </a:rPr>
              <a:t>理解文件和文件权限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上面列出了各种文件的详细信息，共分</a:t>
            </a: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组。各组信息的含义如图所示。</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2723192"/>
            <a:ext cx="10029284" cy="2916402"/>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99395" y="3152693"/>
            <a:ext cx="8059567"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3862596"/>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详解文件的各种属性信息</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nl-NL" altLang="zh-CN" sz="2000" dirty="0">
                <a:solidFill>
                  <a:srgbClr val="4C6062"/>
                </a:solidFill>
                <a:latin typeface="微软雅黑" panose="020B0503020204020204" pitchFamily="34" charset="-122"/>
                <a:ea typeface="微软雅黑" panose="020B0503020204020204" pitchFamily="34" charset="-122"/>
              </a:rPr>
              <a:t>drwxr-xr-x 	2 root root  4096 Sep  1 13:54 webmin</a:t>
            </a:r>
            <a:endParaRPr lang="nl-NL"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）第</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组为文件类型权限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每一行的第一个字符一般用来区分文件的类型，一般取值为</a:t>
            </a:r>
            <a:r>
              <a:rPr lang="en-US" altLang="zh-CN" sz="2000" dirty="0">
                <a:solidFill>
                  <a:srgbClr val="4C6062"/>
                </a:solidFill>
                <a:latin typeface="微软雅黑" panose="020B0503020204020204" pitchFamily="34" charset="-122"/>
                <a:ea typeface="微软雅黑" panose="020B0503020204020204" pitchFamily="34" charset="-122"/>
              </a:rPr>
              <a:t>d</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l</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b</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p</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每一行的第</a:t>
            </a:r>
            <a:r>
              <a:rPr lang="en-US" altLang="zh-CN" sz="2000" dirty="0">
                <a:solidFill>
                  <a:srgbClr val="4C6062"/>
                </a:solidFill>
                <a:latin typeface="微软雅黑" panose="020B0503020204020204" pitchFamily="34" charset="-122"/>
                <a:ea typeface="微软雅黑" panose="020B0503020204020204" pitchFamily="34" charset="-122"/>
              </a:rPr>
              <a:t>2~10</a:t>
            </a:r>
            <a:r>
              <a:rPr lang="zh-CN" altLang="en-US" sz="2000" dirty="0">
                <a:solidFill>
                  <a:srgbClr val="4C6062"/>
                </a:solidFill>
                <a:latin typeface="微软雅黑" panose="020B0503020204020204" pitchFamily="34" charset="-122"/>
                <a:ea typeface="微软雅黑" panose="020B0503020204020204" pitchFamily="34" charset="-122"/>
              </a:rPr>
              <a:t>个字符表示文件的访问权限：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字符</a:t>
            </a: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3</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4</a:t>
            </a:r>
            <a:r>
              <a:rPr lang="zh-CN" altLang="en-US" sz="1800" dirty="0">
                <a:solidFill>
                  <a:srgbClr val="4C6062"/>
                </a:solidFill>
                <a:latin typeface="微软雅黑" panose="020B0503020204020204" pitchFamily="34" charset="-122"/>
                <a:ea typeface="微软雅黑" panose="020B0503020204020204" pitchFamily="34" charset="-122"/>
              </a:rPr>
              <a:t>表示该文件所有者的权限</a:t>
            </a:r>
            <a:endParaRPr lang="en-US" altLang="zh-CN" sz="18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字符</a:t>
            </a:r>
            <a:r>
              <a:rPr lang="en-US" altLang="zh-CN" sz="1800" dirty="0">
                <a:solidFill>
                  <a:srgbClr val="4C6062"/>
                </a:solidFill>
                <a:latin typeface="微软雅黑" panose="020B0503020204020204" pitchFamily="34" charset="-122"/>
                <a:ea typeface="微软雅黑" panose="020B0503020204020204" pitchFamily="34" charset="-122"/>
              </a:rPr>
              <a:t>5</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6</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7</a:t>
            </a:r>
            <a:r>
              <a:rPr lang="zh-CN" altLang="en-US" sz="1800" dirty="0">
                <a:solidFill>
                  <a:srgbClr val="4C6062"/>
                </a:solidFill>
                <a:latin typeface="微软雅黑" panose="020B0503020204020204" pitchFamily="34" charset="-122"/>
                <a:ea typeface="微软雅黑" panose="020B0503020204020204" pitchFamily="34" charset="-122"/>
              </a:rPr>
              <a:t>表示该文件所有者所属组的组成员的权限</a:t>
            </a:r>
            <a:endParaRPr lang="en-US" altLang="zh-CN" sz="18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字符</a:t>
            </a:r>
            <a:r>
              <a:rPr lang="en-US" altLang="zh-CN" sz="1800" dirty="0">
                <a:solidFill>
                  <a:srgbClr val="4C6062"/>
                </a:solidFill>
                <a:latin typeface="微软雅黑" panose="020B0503020204020204" pitchFamily="34" charset="-122"/>
                <a:ea typeface="微软雅黑" panose="020B0503020204020204" pitchFamily="34" charset="-122"/>
              </a:rPr>
              <a:t>8</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9</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10</a:t>
            </a:r>
            <a:r>
              <a:rPr lang="zh-CN" altLang="en-US" sz="1800" dirty="0">
                <a:solidFill>
                  <a:srgbClr val="4C6062"/>
                </a:solidFill>
                <a:latin typeface="微软雅黑" panose="020B0503020204020204" pitchFamily="34" charset="-122"/>
                <a:ea typeface="微软雅黑" panose="020B0503020204020204" pitchFamily="34" charset="-122"/>
              </a:rPr>
              <a:t>表示该文件所有者所属组群以外的权限</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2058194"/>
            <a:ext cx="10029284" cy="56387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3115725"/>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详解文件的各种属性信息</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nl-NL" altLang="zh-CN" sz="2000" dirty="0">
                <a:solidFill>
                  <a:srgbClr val="4C6062"/>
                </a:solidFill>
                <a:latin typeface="微软雅黑" panose="020B0503020204020204" pitchFamily="34" charset="-122"/>
                <a:ea typeface="微软雅黑" panose="020B0503020204020204" pitchFamily="34" charset="-122"/>
              </a:rPr>
              <a:t>drwxr-xr-x 	2 root root  4096 Sep  1 13:54 webmin</a:t>
            </a:r>
            <a:endParaRPr lang="nl-NL"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）第</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组表示有多少文件名连结到此节点（</a:t>
            </a:r>
            <a:r>
              <a:rPr lang="en-US" altLang="zh-CN" sz="2000" dirty="0" err="1">
                <a:solidFill>
                  <a:srgbClr val="4C6062"/>
                </a:solidFill>
                <a:latin typeface="微软雅黑" panose="020B0503020204020204" pitchFamily="34" charset="-122"/>
                <a:ea typeface="微软雅黑" panose="020B0503020204020204" pitchFamily="34" charset="-122"/>
              </a:rPr>
              <a:t>i</a:t>
            </a:r>
            <a:r>
              <a:rPr lang="en-US" altLang="zh-CN" sz="2000" dirty="0">
                <a:solidFill>
                  <a:srgbClr val="4C6062"/>
                </a:solidFill>
                <a:latin typeface="微软雅黑" panose="020B0503020204020204" pitchFamily="34" charset="-122"/>
                <a:ea typeface="微软雅黑" panose="020B0503020204020204" pitchFamily="34" charset="-122"/>
              </a:rPr>
              <a:t>-node</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每个文件都会将其权限与属性记录到文件系统的</a:t>
            </a:r>
            <a:r>
              <a:rPr lang="en-US" altLang="zh-CN" sz="2000" dirty="0" err="1">
                <a:solidFill>
                  <a:srgbClr val="4C6062"/>
                </a:solidFill>
                <a:latin typeface="微软雅黑" panose="020B0503020204020204" pitchFamily="34" charset="-122"/>
                <a:ea typeface="微软雅黑" panose="020B0503020204020204" pitchFamily="34" charset="-122"/>
              </a:rPr>
              <a:t>i</a:t>
            </a:r>
            <a:r>
              <a:rPr lang="en-US" altLang="zh-CN" sz="2000" dirty="0">
                <a:solidFill>
                  <a:srgbClr val="4C6062"/>
                </a:solidFill>
                <a:latin typeface="微软雅黑" panose="020B0503020204020204" pitchFamily="34" charset="-122"/>
                <a:ea typeface="微软雅黑" panose="020B0503020204020204" pitchFamily="34" charset="-122"/>
              </a:rPr>
              <a:t>-node</a:t>
            </a:r>
            <a:r>
              <a:rPr lang="zh-CN" altLang="en-US" sz="2000" dirty="0">
                <a:solidFill>
                  <a:srgbClr val="4C6062"/>
                </a:solidFill>
                <a:latin typeface="微软雅黑" panose="020B0503020204020204" pitchFamily="34" charset="-122"/>
                <a:ea typeface="微软雅黑" panose="020B0503020204020204" pitchFamily="34" charset="-122"/>
              </a:rPr>
              <a:t>中，这个属性记录的就是有多少不同的文件名连接到相同的一个</a:t>
            </a:r>
            <a:r>
              <a:rPr lang="en-US" altLang="zh-CN" sz="2000" dirty="0" err="1">
                <a:solidFill>
                  <a:srgbClr val="4C6062"/>
                </a:solidFill>
                <a:latin typeface="微软雅黑" panose="020B0503020204020204" pitchFamily="34" charset="-122"/>
                <a:ea typeface="微软雅黑" panose="020B0503020204020204" pitchFamily="34" charset="-122"/>
              </a:rPr>
              <a:t>i</a:t>
            </a:r>
            <a:r>
              <a:rPr lang="en-US" altLang="zh-CN" sz="2000" dirty="0">
                <a:solidFill>
                  <a:srgbClr val="4C6062"/>
                </a:solidFill>
                <a:latin typeface="微软雅黑" panose="020B0503020204020204" pitchFamily="34" charset="-122"/>
                <a:ea typeface="微软雅黑" panose="020B0503020204020204" pitchFamily="34" charset="-122"/>
              </a:rPr>
              <a:t>-node</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）第</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组表示这个文件（或目录）的拥有者账号</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2058194"/>
            <a:ext cx="10029284" cy="56387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9561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能力</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2233987" y="1642914"/>
            <a:ext cx="1197507" cy="272596"/>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CAPACITY</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要求</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sp>
        <p:nvSpPr>
          <p:cNvPr id="302" name="Freeform 706"/>
          <p:cNvSpPr/>
          <p:nvPr/>
        </p:nvSpPr>
        <p:spPr bwMode="auto">
          <a:xfrm>
            <a:off x="5620837" y="1835194"/>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303" name="Freeform 707"/>
          <p:cNvSpPr/>
          <p:nvPr/>
        </p:nvSpPr>
        <p:spPr bwMode="auto">
          <a:xfrm>
            <a:off x="5620837" y="2695619"/>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304" name="Freeform 708"/>
          <p:cNvSpPr/>
          <p:nvPr/>
        </p:nvSpPr>
        <p:spPr bwMode="auto">
          <a:xfrm>
            <a:off x="5620837" y="3562394"/>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305" name="Freeform 709"/>
          <p:cNvSpPr/>
          <p:nvPr/>
        </p:nvSpPr>
        <p:spPr bwMode="auto">
          <a:xfrm>
            <a:off x="5620837" y="4462506"/>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3 h 103"/>
              <a:gd name="T10" fmla="*/ 43 w 187"/>
              <a:gd name="T11" fmla="*/ 0 h 103"/>
              <a:gd name="T12" fmla="*/ 145 w 187"/>
              <a:gd name="T13" fmla="*/ 0 h 103"/>
              <a:gd name="T14" fmla="*/ 187 w 187"/>
              <a:gd name="T15" fmla="*/ 43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3"/>
                  <a:pt x="0" y="43"/>
                  <a:pt x="0" y="43"/>
                </a:cubicBezTo>
                <a:cubicBezTo>
                  <a:pt x="0" y="19"/>
                  <a:pt x="20" y="0"/>
                  <a:pt x="43" y="0"/>
                </a:cubicBezTo>
                <a:cubicBezTo>
                  <a:pt x="145" y="0"/>
                  <a:pt x="145" y="0"/>
                  <a:pt x="145" y="0"/>
                </a:cubicBezTo>
                <a:cubicBezTo>
                  <a:pt x="168" y="0"/>
                  <a:pt x="187" y="19"/>
                  <a:pt x="187" y="43"/>
                </a:cubicBezTo>
                <a:lnTo>
                  <a:pt x="187" y="60"/>
                </a:lnTo>
                <a:close/>
              </a:path>
            </a:pathLst>
          </a:custGeom>
          <a:solidFill>
            <a:srgbClr val="4C6062"/>
          </a:solidFill>
          <a:ln>
            <a:noFill/>
          </a:ln>
        </p:spPr>
        <p:txBody>
          <a:bodyPr vert="horz" wrap="square" lIns="91440" tIns="45720" rIns="91440" bIns="45720" numCol="1" anchor="t" anchorCtr="0" compatLnSpc="1"/>
          <a:lstStyle/>
          <a:p>
            <a:endParaRPr lang="zh-CN" altLang="en-US"/>
          </a:p>
        </p:txBody>
      </p:sp>
      <p:sp>
        <p:nvSpPr>
          <p:cNvPr id="306" name="文本框 335"/>
          <p:cNvSpPr txBox="1"/>
          <p:nvPr/>
        </p:nvSpPr>
        <p:spPr>
          <a:xfrm>
            <a:off x="6099175" y="1922842"/>
            <a:ext cx="45720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理解统信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文件系统结构。</a:t>
            </a:r>
            <a:endParaRPr lang="zh-CN" altLang="zh-CN" sz="1800" kern="100" spc="10" dirty="0">
              <a:effectLst/>
              <a:latin typeface="Times New Roman" panose="02020603050405020304" pitchFamily="18" charset="0"/>
              <a:ea typeface="方正书宋简体"/>
            </a:endParaRPr>
          </a:p>
        </p:txBody>
      </p:sp>
      <p:sp>
        <p:nvSpPr>
          <p:cNvPr id="310" name="文本框 335"/>
          <p:cNvSpPr txBox="1"/>
          <p:nvPr/>
        </p:nvSpPr>
        <p:spPr>
          <a:xfrm>
            <a:off x="6099175" y="2770820"/>
            <a:ext cx="54102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能够进行统信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系统的文件权限管理</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1" name="文本框 335"/>
          <p:cNvSpPr txBox="1"/>
          <p:nvPr/>
        </p:nvSpPr>
        <p:spPr>
          <a:xfrm>
            <a:off x="6099175" y="3608768"/>
            <a:ext cx="5333999"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熟悉磁盘和文件系统管理工具</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2" name="文本框 335"/>
          <p:cNvSpPr txBox="1"/>
          <p:nvPr/>
        </p:nvSpPr>
        <p:spPr>
          <a:xfrm>
            <a:off x="6132657" y="4538625"/>
            <a:ext cx="4572000" cy="430374"/>
          </a:xfrm>
          <a:prstGeom prst="rect">
            <a:avLst/>
          </a:prstGeom>
          <a:noFill/>
        </p:spPr>
        <p:txBody>
          <a:bodyPr wrap="square" rtlCol="0">
            <a:spAutoFit/>
          </a:bodyPr>
          <a:lstStyle/>
          <a:p>
            <a:pPr lvl="0">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系统权限管理的应用</a:t>
            </a:r>
            <a:endParaRPr lang="zh-CN" altLang="en-US" sz="2000" dirty="0">
              <a:solidFill>
                <a:srgbClr val="4C6062"/>
              </a:solidFill>
              <a:latin typeface="微软雅黑" panose="020B0503020204020204" pitchFamily="34" charset="-122"/>
              <a:ea typeface="微软雅黑" panose="020B0503020204020204" pitchFamily="34" charset="-122"/>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3962110"/>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详解文件的各种属性信息</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nl-NL" altLang="zh-CN" sz="2000" dirty="0">
                <a:solidFill>
                  <a:srgbClr val="4C6062"/>
                </a:solidFill>
                <a:latin typeface="微软雅黑" panose="020B0503020204020204" pitchFamily="34" charset="-122"/>
                <a:ea typeface="微软雅黑" panose="020B0503020204020204" pitchFamily="34" charset="-122"/>
              </a:rPr>
              <a:t>drwxr-xr-x 	2 root root  4096 Sep  1 13:54 webmin</a:t>
            </a:r>
            <a:endParaRPr lang="nl-NL"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）第</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组表示这个文件的所属组</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系统下，你的账号会附属于一个或多个的组中。举例来说明：</a:t>
            </a:r>
            <a:r>
              <a:rPr lang="en-US" altLang="zh-CN" sz="2000" dirty="0">
                <a:solidFill>
                  <a:srgbClr val="4C6062"/>
                </a:solidFill>
                <a:latin typeface="微软雅黑" panose="020B0503020204020204" pitchFamily="34" charset="-122"/>
                <a:ea typeface="微软雅黑" panose="020B0503020204020204" pitchFamily="34" charset="-122"/>
              </a:rPr>
              <a:t>class1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class2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class3</a:t>
            </a:r>
            <a:r>
              <a:rPr lang="zh-CN" altLang="en-US" sz="2000" dirty="0">
                <a:solidFill>
                  <a:srgbClr val="4C6062"/>
                </a:solidFill>
                <a:latin typeface="微软雅黑" panose="020B0503020204020204" pitchFamily="34" charset="-122"/>
                <a:ea typeface="微软雅黑" panose="020B0503020204020204" pitchFamily="34" charset="-122"/>
              </a:rPr>
              <a:t>均属于</a:t>
            </a:r>
            <a:r>
              <a:rPr lang="en-US" altLang="zh-CN" sz="2000" dirty="0" err="1">
                <a:solidFill>
                  <a:srgbClr val="4C6062"/>
                </a:solidFill>
                <a:latin typeface="微软雅黑" panose="020B0503020204020204" pitchFamily="34" charset="-122"/>
                <a:ea typeface="微软雅黑" panose="020B0503020204020204" pitchFamily="34" charset="-122"/>
              </a:rPr>
              <a:t>projecta</a:t>
            </a:r>
            <a:r>
              <a:rPr lang="zh-CN" altLang="en-US" sz="2000" dirty="0">
                <a:solidFill>
                  <a:srgbClr val="4C6062"/>
                </a:solidFill>
                <a:latin typeface="微软雅黑" panose="020B0503020204020204" pitchFamily="34" charset="-122"/>
                <a:ea typeface="微软雅黑" panose="020B0503020204020204" pitchFamily="34" charset="-122"/>
              </a:rPr>
              <a:t>这个组，假设某个文件所属的组为</a:t>
            </a:r>
            <a:r>
              <a:rPr lang="en-US" altLang="zh-CN" sz="2000" dirty="0" err="1">
                <a:solidFill>
                  <a:srgbClr val="4C6062"/>
                </a:solidFill>
                <a:latin typeface="微软雅黑" panose="020B0503020204020204" pitchFamily="34" charset="-122"/>
                <a:ea typeface="微软雅黑" panose="020B0503020204020204" pitchFamily="34" charset="-122"/>
              </a:rPr>
              <a:t>projecta</a:t>
            </a:r>
            <a:r>
              <a:rPr lang="zh-CN" altLang="en-US" sz="2000" dirty="0">
                <a:solidFill>
                  <a:srgbClr val="4C6062"/>
                </a:solidFill>
                <a:latin typeface="微软雅黑" panose="020B0503020204020204" pitchFamily="34" charset="-122"/>
                <a:ea typeface="微软雅黑" panose="020B0503020204020204" pitchFamily="34" charset="-122"/>
              </a:rPr>
              <a:t>，且该文件的权限为（</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rwxrwx</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），则</a:t>
            </a:r>
            <a:r>
              <a:rPr lang="en-US" altLang="zh-CN" sz="2000" dirty="0">
                <a:solidFill>
                  <a:srgbClr val="4C6062"/>
                </a:solidFill>
                <a:latin typeface="微软雅黑" panose="020B0503020204020204" pitchFamily="34" charset="-122"/>
                <a:ea typeface="微软雅黑" panose="020B0503020204020204" pitchFamily="34" charset="-122"/>
              </a:rPr>
              <a:t>class1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class2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class3 3</a:t>
            </a:r>
            <a:r>
              <a:rPr lang="zh-CN" altLang="en-US" sz="2000" dirty="0">
                <a:solidFill>
                  <a:srgbClr val="4C6062"/>
                </a:solidFill>
                <a:latin typeface="微软雅黑" panose="020B0503020204020204" pitchFamily="34" charset="-122"/>
                <a:ea typeface="微软雅黑" panose="020B0503020204020204" pitchFamily="34" charset="-122"/>
              </a:rPr>
              <a:t>人对于该文件都具有可读、可写、可执行的权限（看组权限）。但如果是不属于</a:t>
            </a:r>
            <a:r>
              <a:rPr lang="en-US" altLang="zh-CN" sz="2000" dirty="0" err="1">
                <a:solidFill>
                  <a:srgbClr val="4C6062"/>
                </a:solidFill>
                <a:latin typeface="微软雅黑" panose="020B0503020204020204" pitchFamily="34" charset="-122"/>
                <a:ea typeface="微软雅黑" panose="020B0503020204020204" pitchFamily="34" charset="-122"/>
              </a:rPr>
              <a:t>projecta</a:t>
            </a:r>
            <a:r>
              <a:rPr lang="zh-CN" altLang="en-US" sz="2000" dirty="0">
                <a:solidFill>
                  <a:srgbClr val="4C6062"/>
                </a:solidFill>
                <a:latin typeface="微软雅黑" panose="020B0503020204020204" pitchFamily="34" charset="-122"/>
                <a:ea typeface="微软雅黑" panose="020B0503020204020204" pitchFamily="34" charset="-122"/>
              </a:rPr>
              <a:t>的其他账号，对于此文件就不具有任何权限了。</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2058194"/>
            <a:ext cx="10029284" cy="56387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3192669"/>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详解文件的各种属性信息</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nl-NL" altLang="zh-CN" sz="2000" dirty="0">
                <a:solidFill>
                  <a:srgbClr val="4C6062"/>
                </a:solidFill>
                <a:latin typeface="微软雅黑" panose="020B0503020204020204" pitchFamily="34" charset="-122"/>
                <a:ea typeface="微软雅黑" panose="020B0503020204020204" pitchFamily="34" charset="-122"/>
              </a:rPr>
              <a:t>drwxr-xr-x 	2 root root  4096 Sep  1 13:54 webmin</a:t>
            </a:r>
            <a:endParaRPr lang="nl-NL"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）第</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组为这个文件的容量大小，默认单位为</a:t>
            </a:r>
            <a:r>
              <a:rPr lang="en-US" altLang="zh-CN" sz="2000" dirty="0">
                <a:solidFill>
                  <a:srgbClr val="4C6062"/>
                </a:solidFill>
                <a:latin typeface="微软雅黑" panose="020B0503020204020204" pitchFamily="34" charset="-122"/>
                <a:ea typeface="微软雅黑" panose="020B0503020204020204" pitchFamily="34" charset="-122"/>
              </a:rPr>
              <a:t>bytes</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）第</a:t>
            </a: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组为这个文件的创建日期或者是最近的修改日期。</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）第</a:t>
            </a: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组为这个文件的文件名</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如果文件名之前多一个“</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，则代表这个文件为隐藏文件。</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2058194"/>
            <a:ext cx="10029284" cy="56387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84793" y="4048703"/>
            <a:ext cx="10029284" cy="189569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3115725"/>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 </a:t>
            </a:r>
            <a:r>
              <a:rPr lang="zh-CN" altLang="en-US" sz="2000" dirty="0">
                <a:solidFill>
                  <a:srgbClr val="4C6062"/>
                </a:solidFill>
                <a:latin typeface="微软雅黑" panose="020B0503020204020204" pitchFamily="34" charset="-122"/>
                <a:ea typeface="微软雅黑" panose="020B0503020204020204" pitchFamily="34" charset="-122"/>
              </a:rPr>
              <a:t>使用数字表示法修改权限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chmod</a:t>
            </a:r>
            <a:r>
              <a:rPr lang="zh-CN" altLang="en-US" sz="2000" dirty="0">
                <a:solidFill>
                  <a:srgbClr val="4C6062"/>
                </a:solidFill>
                <a:latin typeface="微软雅黑" panose="020B0503020204020204" pitchFamily="34" charset="-122"/>
                <a:ea typeface="微软雅黑" panose="020B0503020204020204" pitchFamily="34" charset="-122"/>
              </a:rPr>
              <a:t>命令来修改权限，其格式为：</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chmod   </a:t>
            </a:r>
            <a:r>
              <a:rPr lang="zh-CN" altLang="en-US" sz="2000" dirty="0">
                <a:solidFill>
                  <a:srgbClr val="4C6062"/>
                </a:solidFill>
                <a:latin typeface="微软雅黑" panose="020B0503020204020204" pitchFamily="34" charset="-122"/>
                <a:ea typeface="微软雅黑" panose="020B0503020204020204" pitchFamily="34" charset="-122"/>
              </a:rPr>
              <a:t>选项    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所谓数字表示法是指将读取（</a:t>
            </a:r>
            <a:r>
              <a:rPr lang="en-US" altLang="zh-CN" sz="2000" dirty="0">
                <a:solidFill>
                  <a:srgbClr val="4C6062"/>
                </a:solidFill>
                <a:latin typeface="微软雅黑" panose="020B0503020204020204" pitchFamily="34" charset="-122"/>
                <a:ea typeface="微软雅黑" panose="020B0503020204020204" pitchFamily="34" charset="-122"/>
              </a:rPr>
              <a:t>r</a:t>
            </a:r>
            <a:r>
              <a:rPr lang="zh-CN" altLang="en-US" sz="2000" dirty="0">
                <a:solidFill>
                  <a:srgbClr val="4C6062"/>
                </a:solidFill>
                <a:latin typeface="微软雅黑" panose="020B0503020204020204" pitchFamily="34" charset="-122"/>
                <a:ea typeface="微软雅黑" panose="020B0503020204020204" pitchFamily="34" charset="-122"/>
              </a:rPr>
              <a:t>）、写入（</a:t>
            </a:r>
            <a:r>
              <a:rPr lang="en-US" altLang="zh-CN" sz="2000" dirty="0">
                <a:solidFill>
                  <a:srgbClr val="4C6062"/>
                </a:solidFill>
                <a:latin typeface="微软雅黑" panose="020B0503020204020204" pitchFamily="34" charset="-122"/>
                <a:ea typeface="微软雅黑" panose="020B0503020204020204" pitchFamily="34" charset="-122"/>
              </a:rPr>
              <a:t>w</a:t>
            </a:r>
            <a:r>
              <a:rPr lang="zh-CN" altLang="en-US" sz="2000" dirty="0">
                <a:solidFill>
                  <a:srgbClr val="4C6062"/>
                </a:solidFill>
                <a:latin typeface="微软雅黑" panose="020B0503020204020204" pitchFamily="34" charset="-122"/>
                <a:ea typeface="微软雅黑" panose="020B0503020204020204" pitchFamily="34" charset="-122"/>
              </a:rPr>
              <a:t>）和执行（</a:t>
            </a:r>
            <a:r>
              <a:rPr lang="en-US" altLang="zh-CN" sz="2000" dirty="0">
                <a:solidFill>
                  <a:srgbClr val="4C6062"/>
                </a:solidFill>
                <a:latin typeface="微软雅黑" panose="020B0503020204020204" pitchFamily="34" charset="-122"/>
                <a:ea typeface="微软雅黑" panose="020B0503020204020204" pitchFamily="34" charset="-122"/>
              </a:rPr>
              <a:t>x</a:t>
            </a:r>
            <a:r>
              <a:rPr lang="zh-CN" altLang="en-US" sz="2000" dirty="0">
                <a:solidFill>
                  <a:srgbClr val="4C6062"/>
                </a:solidFill>
                <a:latin typeface="微软雅黑" panose="020B0503020204020204" pitchFamily="34" charset="-122"/>
                <a:ea typeface="微软雅黑" panose="020B0503020204020204" pitchFamily="34" charset="-122"/>
              </a:rPr>
              <a:t>）分别以数字</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来表示，没有授予的部分就表示为</a:t>
            </a:r>
            <a:r>
              <a:rPr lang="en-US" altLang="zh-CN" sz="2000" dirty="0">
                <a:solidFill>
                  <a:srgbClr val="4C6062"/>
                </a:solidFill>
                <a:latin typeface="微软雅黑" panose="020B0503020204020204" pitchFamily="34" charset="-122"/>
                <a:ea typeface="微软雅黑" panose="020B0503020204020204" pitchFamily="34" charset="-122"/>
              </a:rPr>
              <a:t>0</a:t>
            </a:r>
            <a:r>
              <a:rPr lang="zh-CN" altLang="en-US" sz="2000" dirty="0">
                <a:solidFill>
                  <a:srgbClr val="4C6062"/>
                </a:solidFill>
                <a:latin typeface="微软雅黑" panose="020B0503020204020204" pitchFamily="34" charset="-122"/>
                <a:ea typeface="微软雅黑" panose="020B0503020204020204" pitchFamily="34" charset="-122"/>
              </a:rPr>
              <a:t>，然后再把所授予的权限相加而成。如表所示：</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aphicFrame>
        <p:nvGraphicFramePr>
          <p:cNvPr id="3" name="对象 2"/>
          <p:cNvGraphicFramePr>
            <a:graphicFrameLocks noChangeAspect="1"/>
          </p:cNvGraphicFramePr>
          <p:nvPr/>
        </p:nvGraphicFramePr>
        <p:xfrm>
          <a:off x="2593975" y="4191794"/>
          <a:ext cx="6526668" cy="1727818"/>
        </p:xfrm>
        <a:graphic>
          <a:graphicData uri="http://schemas.openxmlformats.org/presentationml/2006/ole">
            <mc:AlternateContent xmlns:mc="http://schemas.openxmlformats.org/markup-compatibility/2006">
              <mc:Choice xmlns:v="urn:schemas-microsoft-com:vml" Requires="v">
                <p:oleObj spid="_x0000_s5" name="Document" r:id="rId1" imgW="5361305" imgH="1420495" progId="Word.Document.12">
                  <p:embed/>
                </p:oleObj>
              </mc:Choice>
              <mc:Fallback>
                <p:oleObj name="Document" r:id="rId1" imgW="5361305" imgH="1420495" progId="Word.Document.12">
                  <p:embed/>
                  <p:pic>
                    <p:nvPicPr>
                      <p:cNvPr id="0" name="图片 4"/>
                      <p:cNvPicPr/>
                      <p:nvPr/>
                    </p:nvPicPr>
                    <p:blipFill>
                      <a:blip r:embed="rId2"/>
                      <a:stretch>
                        <a:fillRect/>
                      </a:stretch>
                    </p:blipFill>
                    <p:spPr>
                      <a:xfrm>
                        <a:off x="2593975" y="4191794"/>
                        <a:ext cx="6526668" cy="1727818"/>
                      </a:xfrm>
                      <a:prstGeom prst="rect">
                        <a:avLst/>
                      </a:prstGeom>
                    </p:spPr>
                  </p:pic>
                </p:oleObj>
              </mc:Fallback>
            </mc:AlternateContent>
          </a:graphicData>
        </a:graphic>
      </p:graphicFrame>
    </p:spTree>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84793" y="3475519"/>
            <a:ext cx="10029284" cy="2194552"/>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4654608"/>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 </a:t>
            </a:r>
            <a:r>
              <a:rPr lang="zh-CN" altLang="en-US" sz="2000" dirty="0">
                <a:solidFill>
                  <a:srgbClr val="4C6062"/>
                </a:solidFill>
                <a:latin typeface="微软雅黑" panose="020B0503020204020204" pitchFamily="34" charset="-122"/>
                <a:ea typeface="微软雅黑" panose="020B0503020204020204" pitchFamily="34" charset="-122"/>
              </a:rPr>
              <a:t>使用数字表示法修改权限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例如，为文件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/file</a:t>
            </a:r>
            <a:r>
              <a:rPr lang="zh-CN" altLang="en-US" sz="2000" dirty="0">
                <a:solidFill>
                  <a:srgbClr val="4C6062"/>
                </a:solidFill>
                <a:latin typeface="微软雅黑" panose="020B0503020204020204" pitchFamily="34" charset="-122"/>
                <a:ea typeface="微软雅黑" panose="020B0503020204020204" pitchFamily="34" charset="-122"/>
              </a:rPr>
              <a:t>设置权限：赋予拥有者和组群成员读取和写入的权限，而其他人只有读取权限。则应该将权限设为“</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-r--”</a:t>
            </a:r>
            <a:r>
              <a:rPr lang="zh-CN" altLang="en-US" sz="2000" dirty="0">
                <a:solidFill>
                  <a:srgbClr val="4C6062"/>
                </a:solidFill>
                <a:latin typeface="微软雅黑" panose="020B0503020204020204" pitchFamily="34" charset="-122"/>
                <a:ea typeface="微软雅黑" panose="020B0503020204020204" pitchFamily="34" charset="-122"/>
              </a:rPr>
              <a:t>，而该权限的数字表示法为</a:t>
            </a:r>
            <a:r>
              <a:rPr lang="en-US" altLang="zh-CN" sz="2000" dirty="0">
                <a:solidFill>
                  <a:srgbClr val="4C6062"/>
                </a:solidFill>
                <a:latin typeface="微软雅黑" panose="020B0503020204020204" pitchFamily="34" charset="-122"/>
                <a:ea typeface="微软雅黑" panose="020B0503020204020204" pitchFamily="34" charset="-122"/>
              </a:rPr>
              <a:t>664</a:t>
            </a:r>
            <a:r>
              <a:rPr lang="zh-CN" altLang="en-US" sz="2000" dirty="0">
                <a:solidFill>
                  <a:srgbClr val="4C6062"/>
                </a:solidFill>
                <a:latin typeface="微软雅黑" panose="020B0503020204020204" pitchFamily="34" charset="-122"/>
                <a:ea typeface="微软雅黑" panose="020B0503020204020204" pitchFamily="34" charset="-122"/>
              </a:rPr>
              <a:t>，因此可以输入下面的命令来设置权限：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touch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/file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chmod 664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/file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ll</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/file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-r--. 1 root </a:t>
            </a:r>
            <a:r>
              <a:rPr lang="en-US" altLang="zh-CN" sz="2000" dirty="0" err="1">
                <a:solidFill>
                  <a:srgbClr val="4C6062"/>
                </a:solidFill>
                <a:latin typeface="微软雅黑" panose="020B0503020204020204" pitchFamily="34" charset="-122"/>
                <a:ea typeface="微软雅黑" panose="020B0503020204020204" pitchFamily="34" charset="-122"/>
              </a:rPr>
              <a:t>root</a:t>
            </a:r>
            <a:r>
              <a:rPr lang="en-US" altLang="zh-CN" sz="2000" dirty="0">
                <a:solidFill>
                  <a:srgbClr val="4C6062"/>
                </a:solidFill>
                <a:latin typeface="微软雅黑" panose="020B0503020204020204" pitchFamily="34" charset="-122"/>
                <a:ea typeface="微软雅黑" panose="020B0503020204020204" pitchFamily="34" charset="-122"/>
              </a:rPr>
              <a:t> 0 5</a:t>
            </a:r>
            <a:r>
              <a:rPr lang="zh-CN" altLang="en-US" sz="2000" dirty="0">
                <a:solidFill>
                  <a:srgbClr val="4C6062"/>
                </a:solidFill>
                <a:latin typeface="微软雅黑" panose="020B0503020204020204" pitchFamily="34" charset="-122"/>
                <a:ea typeface="微软雅黑" panose="020B0503020204020204" pitchFamily="34" charset="-122"/>
              </a:rPr>
              <a:t>月  </a:t>
            </a:r>
            <a:r>
              <a:rPr lang="en-US" altLang="zh-CN" sz="2000" dirty="0">
                <a:solidFill>
                  <a:srgbClr val="4C6062"/>
                </a:solidFill>
                <a:latin typeface="微软雅黑" panose="020B0503020204020204" pitchFamily="34" charset="-122"/>
                <a:ea typeface="微软雅黑" panose="020B0503020204020204" pitchFamily="34" charset="-122"/>
              </a:rPr>
              <a:t>20 23:15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/file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3731278"/>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 </a:t>
            </a:r>
            <a:r>
              <a:rPr lang="zh-CN" altLang="en-US" sz="2000" dirty="0">
                <a:solidFill>
                  <a:srgbClr val="4C6062"/>
                </a:solidFill>
                <a:latin typeface="微软雅黑" panose="020B0503020204020204" pitchFamily="34" charset="-122"/>
                <a:ea typeface="微软雅黑" panose="020B0503020204020204" pitchFamily="34" charset="-122"/>
              </a:rPr>
              <a:t>使用文字表示法修改权限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）文字表示法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使用权限的文字表示法时，系统用</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种字母来表示不同的用户。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u</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user</a:t>
            </a:r>
            <a:r>
              <a:rPr lang="zh-CN" altLang="en-US" sz="2000" dirty="0">
                <a:solidFill>
                  <a:srgbClr val="4C6062"/>
                </a:solidFill>
                <a:latin typeface="微软雅黑" panose="020B0503020204020204" pitchFamily="34" charset="-122"/>
                <a:ea typeface="微软雅黑" panose="020B0503020204020204" pitchFamily="34" charset="-122"/>
              </a:rPr>
              <a:t>，表示所有者。</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g</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group</a:t>
            </a:r>
            <a:r>
              <a:rPr lang="zh-CN" altLang="en-US" sz="2000" dirty="0">
                <a:solidFill>
                  <a:srgbClr val="4C6062"/>
                </a:solidFill>
                <a:latin typeface="微软雅黑" panose="020B0503020204020204" pitchFamily="34" charset="-122"/>
                <a:ea typeface="微软雅黑" panose="020B0503020204020204" pitchFamily="34" charset="-122"/>
              </a:rPr>
              <a:t>，表示属组。</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o</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others</a:t>
            </a:r>
            <a:r>
              <a:rPr lang="zh-CN" altLang="en-US" sz="2000" dirty="0">
                <a:solidFill>
                  <a:srgbClr val="4C6062"/>
                </a:solidFill>
                <a:latin typeface="微软雅黑" panose="020B0503020204020204" pitchFamily="34" charset="-122"/>
                <a:ea typeface="微软雅黑" panose="020B0503020204020204" pitchFamily="34" charset="-122"/>
              </a:rPr>
              <a:t>，表示其他用户。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all</a:t>
            </a:r>
            <a:r>
              <a:rPr lang="zh-CN" altLang="en-US" sz="2000" dirty="0">
                <a:solidFill>
                  <a:srgbClr val="4C6062"/>
                </a:solidFill>
                <a:latin typeface="微软雅黑" panose="020B0503020204020204" pitchFamily="34" charset="-122"/>
                <a:ea typeface="微软雅黑" panose="020B0503020204020204" pitchFamily="34" charset="-122"/>
              </a:rPr>
              <a:t>，表示以上</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种用户。</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3192669"/>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 </a:t>
            </a:r>
            <a:r>
              <a:rPr lang="zh-CN" altLang="en-US" sz="2000" dirty="0">
                <a:solidFill>
                  <a:srgbClr val="4C6062"/>
                </a:solidFill>
                <a:latin typeface="微软雅黑" panose="020B0503020204020204" pitchFamily="34" charset="-122"/>
                <a:ea typeface="微软雅黑" panose="020B0503020204020204" pitchFamily="34" charset="-122"/>
              </a:rPr>
              <a:t>使用文字表示法修改权限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）文字表示法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使用下面</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种字符的组合表示法设置操作权限。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read</a:t>
            </a:r>
            <a:r>
              <a:rPr lang="zh-CN" altLang="en-US" sz="2000" dirty="0">
                <a:solidFill>
                  <a:srgbClr val="4C6062"/>
                </a:solidFill>
                <a:latin typeface="微软雅黑" panose="020B0503020204020204" pitchFamily="34" charset="-122"/>
                <a:ea typeface="微软雅黑" panose="020B0503020204020204" pitchFamily="34" charset="-122"/>
              </a:rPr>
              <a:t>，可读。</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w</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write</a:t>
            </a:r>
            <a:r>
              <a:rPr lang="zh-CN" altLang="en-US" sz="2000" dirty="0">
                <a:solidFill>
                  <a:srgbClr val="4C6062"/>
                </a:solidFill>
                <a:latin typeface="微软雅黑" panose="020B0503020204020204" pitchFamily="34" charset="-122"/>
                <a:ea typeface="微软雅黑" panose="020B0503020204020204" pitchFamily="34" charset="-122"/>
              </a:rPr>
              <a:t>，写入。</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x</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execute</a:t>
            </a:r>
            <a:r>
              <a:rPr lang="zh-CN" altLang="en-US" sz="2000" dirty="0">
                <a:solidFill>
                  <a:srgbClr val="4C6062"/>
                </a:solidFill>
                <a:latin typeface="微软雅黑" panose="020B0503020204020204" pitchFamily="34" charset="-122"/>
                <a:ea typeface="微软雅黑" panose="020B0503020204020204" pitchFamily="34" charset="-122"/>
              </a:rPr>
              <a:t>，执行。</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4269887"/>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 </a:t>
            </a:r>
            <a:r>
              <a:rPr lang="zh-CN" altLang="en-US" sz="2000" dirty="0">
                <a:solidFill>
                  <a:srgbClr val="4C6062"/>
                </a:solidFill>
                <a:latin typeface="微软雅黑" panose="020B0503020204020204" pitchFamily="34" charset="-122"/>
                <a:ea typeface="微软雅黑" panose="020B0503020204020204" pitchFamily="34" charset="-122"/>
              </a:rPr>
              <a:t>使用文字表示法修改权限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）文字表示法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操作符号包括以下几种。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＋：添加某种权限。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：减去某种权限。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＝：赋予给定权限并取消原来的权限。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pt-BR" sz="2000" dirty="0">
                <a:solidFill>
                  <a:srgbClr val="4C6062"/>
                </a:solidFill>
                <a:latin typeface="微软雅黑" panose="020B0503020204020204" pitchFamily="34" charset="-122"/>
                <a:ea typeface="微软雅黑" panose="020B0503020204020204" pitchFamily="34" charset="-122"/>
              </a:rPr>
              <a:t>以文字表示法修改文件权限时，上例中的权限设置命令应该为</a:t>
            </a:r>
            <a:endParaRPr lang="zh-CN" altLang="pt-BR"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pt-BR" altLang="zh-CN" sz="2000" dirty="0">
                <a:solidFill>
                  <a:srgbClr val="4C6062"/>
                </a:solidFill>
                <a:latin typeface="微软雅黑" panose="020B0503020204020204" pitchFamily="34" charset="-122"/>
                <a:ea typeface="微软雅黑" panose="020B0503020204020204" pitchFamily="34" charset="-122"/>
              </a:rPr>
              <a:t>[root@Server01 ~]# chmod u=rw,g=rw,o=r /etc/file</a:t>
            </a:r>
            <a:endParaRPr lang="pt-BR"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5258593"/>
            <a:ext cx="10029284" cy="53608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4269887"/>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 </a:t>
            </a:r>
            <a:r>
              <a:rPr lang="zh-CN" altLang="en-US" sz="2000" dirty="0">
                <a:solidFill>
                  <a:srgbClr val="4C6062"/>
                </a:solidFill>
                <a:latin typeface="微软雅黑" panose="020B0503020204020204" pitchFamily="34" charset="-122"/>
                <a:ea typeface="微软雅黑" panose="020B0503020204020204" pitchFamily="34" charset="-122"/>
              </a:rPr>
              <a:t>使用文字表示法修改权限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）利用</a:t>
            </a:r>
            <a:r>
              <a:rPr lang="en-US" altLang="zh-CN" sz="2000" dirty="0">
                <a:solidFill>
                  <a:srgbClr val="4C6062"/>
                </a:solidFill>
                <a:latin typeface="微软雅黑" panose="020B0503020204020204" pitchFamily="34" charset="-122"/>
                <a:ea typeface="微软雅黑" panose="020B0503020204020204" pitchFamily="34" charset="-122"/>
              </a:rPr>
              <a:t>chmod</a:t>
            </a:r>
            <a:r>
              <a:rPr lang="zh-CN" altLang="en-US" sz="2000" dirty="0">
                <a:solidFill>
                  <a:srgbClr val="4C6062"/>
                </a:solidFill>
                <a:latin typeface="微软雅黑" panose="020B0503020204020204" pitchFamily="34" charset="-122"/>
                <a:ea typeface="微软雅黑" panose="020B0503020204020204" pitchFamily="34" charset="-122"/>
              </a:rPr>
              <a:t>命令也可以修改文件的特殊权限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例如，要设置</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/file</a:t>
            </a:r>
            <a:r>
              <a:rPr lang="zh-CN" altLang="en-US" sz="2000" dirty="0">
                <a:solidFill>
                  <a:srgbClr val="4C6062"/>
                </a:solidFill>
                <a:latin typeface="微软雅黑" panose="020B0503020204020204" pitchFamily="34" charset="-122"/>
                <a:ea typeface="微软雅黑" panose="020B0503020204020204" pitchFamily="34" charset="-122"/>
              </a:rPr>
              <a:t>文件的</a:t>
            </a:r>
            <a:r>
              <a:rPr lang="en-US" altLang="zh-CN" sz="2000" dirty="0">
                <a:solidFill>
                  <a:srgbClr val="4C6062"/>
                </a:solidFill>
                <a:latin typeface="微软雅黑" panose="020B0503020204020204" pitchFamily="34" charset="-122"/>
                <a:ea typeface="微软雅黑" panose="020B0503020204020204" pitchFamily="34" charset="-122"/>
              </a:rPr>
              <a:t>SUID</a:t>
            </a:r>
            <a:r>
              <a:rPr lang="zh-CN" altLang="en-US" sz="2000" dirty="0">
                <a:solidFill>
                  <a:srgbClr val="4C6062"/>
                </a:solidFill>
                <a:latin typeface="微软雅黑" panose="020B0503020204020204" pitchFamily="34" charset="-122"/>
                <a:ea typeface="微软雅黑" panose="020B0503020204020204" pitchFamily="34" charset="-122"/>
              </a:rPr>
              <a:t>权限的方法如下：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ll</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/file</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-r-- 1 root </a:t>
            </a:r>
            <a:r>
              <a:rPr lang="en-US" altLang="zh-CN" sz="2000" dirty="0" err="1">
                <a:solidFill>
                  <a:srgbClr val="4C6062"/>
                </a:solidFill>
                <a:latin typeface="微软雅黑" panose="020B0503020204020204" pitchFamily="34" charset="-122"/>
                <a:ea typeface="微软雅黑" panose="020B0503020204020204" pitchFamily="34" charset="-122"/>
              </a:rPr>
              <a:t>root</a:t>
            </a:r>
            <a:r>
              <a:rPr lang="en-US" altLang="zh-CN" sz="2000" dirty="0">
                <a:solidFill>
                  <a:srgbClr val="4C6062"/>
                </a:solidFill>
                <a:latin typeface="微软雅黑" panose="020B0503020204020204" pitchFamily="34" charset="-122"/>
                <a:ea typeface="微软雅黑" panose="020B0503020204020204" pitchFamily="34" charset="-122"/>
              </a:rPr>
              <a:t> 0  8</a:t>
            </a:r>
            <a:r>
              <a:rPr lang="zh-CN" altLang="en-US" sz="2000" dirty="0">
                <a:solidFill>
                  <a:srgbClr val="4C6062"/>
                </a:solidFill>
                <a:latin typeface="微软雅黑" panose="020B0503020204020204" pitchFamily="34" charset="-122"/>
                <a:ea typeface="微软雅黑" panose="020B0503020204020204" pitchFamily="34" charset="-122"/>
              </a:rPr>
              <a:t>月 </a:t>
            </a:r>
            <a:r>
              <a:rPr lang="en-US" altLang="zh-CN" sz="2000" dirty="0">
                <a:solidFill>
                  <a:srgbClr val="4C6062"/>
                </a:solidFill>
                <a:latin typeface="微软雅黑" panose="020B0503020204020204" pitchFamily="34" charset="-122"/>
                <a:ea typeface="微软雅黑" panose="020B0503020204020204" pitchFamily="34" charset="-122"/>
              </a:rPr>
              <a:t>22 02:17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/file</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chmod </a:t>
            </a:r>
            <a:r>
              <a:rPr lang="en-US" altLang="zh-CN" sz="2000" dirty="0" err="1">
                <a:solidFill>
                  <a:srgbClr val="4C6062"/>
                </a:solidFill>
                <a:latin typeface="微软雅黑" panose="020B0503020204020204" pitchFamily="34" charset="-122"/>
                <a:ea typeface="微软雅黑" panose="020B0503020204020204" pitchFamily="34" charset="-122"/>
              </a:rPr>
              <a:t>u+s</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/file</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ll</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/file</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rwSrw</a:t>
            </a:r>
            <a:r>
              <a:rPr lang="en-US" altLang="zh-CN" sz="2000" dirty="0">
                <a:solidFill>
                  <a:srgbClr val="4C6062"/>
                </a:solidFill>
                <a:latin typeface="微软雅黑" panose="020B0503020204020204" pitchFamily="34" charset="-122"/>
                <a:ea typeface="微软雅黑" panose="020B0503020204020204" pitchFamily="34" charset="-122"/>
              </a:rPr>
              <a:t>-r-- 1 root </a:t>
            </a:r>
            <a:r>
              <a:rPr lang="en-US" altLang="zh-CN" sz="2000" dirty="0" err="1">
                <a:solidFill>
                  <a:srgbClr val="4C6062"/>
                </a:solidFill>
                <a:latin typeface="微软雅黑" panose="020B0503020204020204" pitchFamily="34" charset="-122"/>
                <a:ea typeface="微软雅黑" panose="020B0503020204020204" pitchFamily="34" charset="-122"/>
              </a:rPr>
              <a:t>root</a:t>
            </a:r>
            <a:r>
              <a:rPr lang="en-US" altLang="zh-CN" sz="2000" dirty="0">
                <a:solidFill>
                  <a:srgbClr val="4C6062"/>
                </a:solidFill>
                <a:latin typeface="微软雅黑" panose="020B0503020204020204" pitchFamily="34" charset="-122"/>
                <a:ea typeface="微软雅黑" panose="020B0503020204020204" pitchFamily="34" charset="-122"/>
              </a:rPr>
              <a:t> 0  8</a:t>
            </a:r>
            <a:r>
              <a:rPr lang="zh-CN" altLang="en-US" sz="2000" dirty="0">
                <a:solidFill>
                  <a:srgbClr val="4C6062"/>
                </a:solidFill>
                <a:latin typeface="微软雅黑" panose="020B0503020204020204" pitchFamily="34" charset="-122"/>
                <a:ea typeface="微软雅黑" panose="020B0503020204020204" pitchFamily="34" charset="-122"/>
              </a:rPr>
              <a:t>月 </a:t>
            </a:r>
            <a:r>
              <a:rPr lang="en-US" altLang="zh-CN" sz="2000" dirty="0">
                <a:solidFill>
                  <a:srgbClr val="4C6062"/>
                </a:solidFill>
                <a:latin typeface="微软雅黑" panose="020B0503020204020204" pitchFamily="34" charset="-122"/>
                <a:ea typeface="微软雅黑" panose="020B0503020204020204" pitchFamily="34" charset="-122"/>
              </a:rPr>
              <a:t>22 02:17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/file</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3704119"/>
            <a:ext cx="10029284" cy="211355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5347105"/>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 </a:t>
            </a:r>
            <a:r>
              <a:rPr lang="zh-CN" altLang="en-US" sz="2000" dirty="0">
                <a:solidFill>
                  <a:srgbClr val="4C6062"/>
                </a:solidFill>
                <a:latin typeface="微软雅黑" panose="020B0503020204020204" pitchFamily="34" charset="-122"/>
                <a:ea typeface="微软雅黑" panose="020B0503020204020204" pitchFamily="34" charset="-122"/>
              </a:rPr>
              <a:t>使用文字表示法修改权限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）使用文字表示法的有趣实例</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4-1】</a:t>
            </a:r>
            <a:r>
              <a:rPr lang="zh-CN" altLang="en-US" sz="2000" dirty="0">
                <a:solidFill>
                  <a:srgbClr val="4C6062"/>
                </a:solidFill>
                <a:latin typeface="微软雅黑" panose="020B0503020204020204" pitchFamily="34" charset="-122"/>
                <a:ea typeface="微软雅黑" panose="020B0503020204020204" pitchFamily="34" charset="-122"/>
              </a:rPr>
              <a:t>假如我们要“设定”一个文件的权限为</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rwxr</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xr</a:t>
            </a:r>
            <a:r>
              <a:rPr lang="en-US" altLang="zh-CN" sz="2000" dirty="0">
                <a:solidFill>
                  <a:srgbClr val="4C6062"/>
                </a:solidFill>
                <a:latin typeface="微软雅黑" panose="020B0503020204020204" pitchFamily="34" charset="-122"/>
                <a:ea typeface="微软雅黑" panose="020B0503020204020204" pitchFamily="34" charset="-122"/>
              </a:rPr>
              <a:t>-x</a:t>
            </a:r>
            <a:r>
              <a:rPr lang="zh-CN" altLang="en-US" sz="2000" dirty="0">
                <a:solidFill>
                  <a:srgbClr val="4C6062"/>
                </a:solidFill>
                <a:latin typeface="微软雅黑" panose="020B0503020204020204" pitchFamily="34" charset="-122"/>
                <a:ea typeface="微软雅黑" panose="020B0503020204020204" pitchFamily="34" charset="-122"/>
              </a:rPr>
              <a:t>时，所表述的含义如下。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user (u)</a:t>
            </a:r>
            <a:r>
              <a:rPr lang="zh-CN" altLang="en-US" sz="2000" dirty="0">
                <a:solidFill>
                  <a:srgbClr val="4C6062"/>
                </a:solidFill>
                <a:latin typeface="微软雅黑" panose="020B0503020204020204" pitchFamily="34" charset="-122"/>
                <a:ea typeface="微软雅黑" panose="020B0503020204020204" pitchFamily="34" charset="-122"/>
              </a:rPr>
              <a:t>：具有可读、可写、可执行的权限。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group</a:t>
            </a:r>
            <a:r>
              <a:rPr lang="zh-CN" altLang="en-US" sz="2000" dirty="0">
                <a:solidFill>
                  <a:srgbClr val="4C6062"/>
                </a:solidFill>
                <a:latin typeface="微软雅黑" panose="020B0503020204020204" pitchFamily="34" charset="-122"/>
                <a:ea typeface="微软雅黑" panose="020B0503020204020204" pitchFamily="34" charset="-122"/>
              </a:rPr>
              <a:t>与</a:t>
            </a:r>
            <a:r>
              <a:rPr lang="en-US" altLang="zh-CN" sz="2000" dirty="0">
                <a:solidFill>
                  <a:srgbClr val="4C6062"/>
                </a:solidFill>
                <a:latin typeface="微软雅黑" panose="020B0503020204020204" pitchFamily="34" charset="-122"/>
                <a:ea typeface="微软雅黑" panose="020B0503020204020204" pitchFamily="34" charset="-122"/>
              </a:rPr>
              <a:t>others (g/o)</a:t>
            </a:r>
            <a:r>
              <a:rPr lang="zh-CN" altLang="en-US" sz="2000" dirty="0">
                <a:solidFill>
                  <a:srgbClr val="4C6062"/>
                </a:solidFill>
                <a:latin typeface="微软雅黑" panose="020B0503020204020204" pitchFamily="34" charset="-122"/>
                <a:ea typeface="微软雅黑" panose="020B0503020204020204" pitchFamily="34" charset="-122"/>
              </a:rPr>
              <a:t>：具有可读与执行的权限。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chmod u=</a:t>
            </a:r>
            <a:r>
              <a:rPr lang="en-US" altLang="zh-CN" sz="2000" dirty="0" err="1">
                <a:solidFill>
                  <a:srgbClr val="4C6062"/>
                </a:solidFill>
                <a:latin typeface="微软雅黑" panose="020B0503020204020204" pitchFamily="34" charset="-122"/>
                <a:ea typeface="微软雅黑" panose="020B0503020204020204" pitchFamily="34" charset="-122"/>
              </a:rPr>
              <a:t>rwx,go</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rx</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注意：</a:t>
            </a:r>
            <a:r>
              <a:rPr lang="en-US" altLang="zh-CN" sz="2000" dirty="0">
                <a:solidFill>
                  <a:srgbClr val="4C6062"/>
                </a:solidFill>
                <a:latin typeface="微软雅黑" panose="020B0503020204020204" pitchFamily="34" charset="-122"/>
                <a:ea typeface="微软雅黑" panose="020B0503020204020204" pitchFamily="34" charset="-122"/>
              </a:rPr>
              <a:t>u=</a:t>
            </a:r>
            <a:r>
              <a:rPr lang="en-US" altLang="zh-CN" sz="2000" dirty="0" err="1">
                <a:solidFill>
                  <a:srgbClr val="4C6062"/>
                </a:solidFill>
                <a:latin typeface="微软雅黑" panose="020B0503020204020204" pitchFamily="34" charset="-122"/>
                <a:ea typeface="微软雅黑" panose="020B0503020204020204" pitchFamily="34" charset="-122"/>
              </a:rPr>
              <a:t>rwx,go</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rx</a:t>
            </a:r>
            <a:r>
              <a:rPr lang="zh-CN" altLang="en-US" sz="2000" dirty="0">
                <a:solidFill>
                  <a:srgbClr val="4C6062"/>
                </a:solidFill>
                <a:latin typeface="微软雅黑" panose="020B0503020204020204" pitchFamily="34" charset="-122"/>
                <a:ea typeface="微软雅黑" panose="020B0503020204020204" pitchFamily="34" charset="-122"/>
              </a:rPr>
              <a:t>是连在一起的，中间并没有任何空格</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ls -al .</a:t>
            </a:r>
            <a:r>
              <a:rPr lang="en-US" altLang="zh-CN" sz="2000" dirty="0" err="1">
                <a:solidFill>
                  <a:srgbClr val="4C6062"/>
                </a:solidFill>
                <a:latin typeface="微软雅黑" panose="020B0503020204020204" pitchFamily="34" charset="-122"/>
                <a:ea typeface="微软雅黑" panose="020B0503020204020204" pitchFamily="34" charset="-122"/>
              </a:rPr>
              <a:t>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nl-NL" altLang="zh-CN" sz="2000" dirty="0">
                <a:solidFill>
                  <a:srgbClr val="4C6062"/>
                </a:solidFill>
                <a:latin typeface="微软雅黑" panose="020B0503020204020204" pitchFamily="34" charset="-122"/>
                <a:ea typeface="微软雅黑" panose="020B0503020204020204" pitchFamily="34" charset="-122"/>
              </a:rPr>
              <a:t>-rwxr-xr-x 1 root root 176  8</a:t>
            </a:r>
            <a:r>
              <a:rPr lang="zh-CN" altLang="nl-NL" sz="2000" dirty="0">
                <a:solidFill>
                  <a:srgbClr val="4C6062"/>
                </a:solidFill>
                <a:latin typeface="微软雅黑" panose="020B0503020204020204" pitchFamily="34" charset="-122"/>
                <a:ea typeface="微软雅黑" panose="020B0503020204020204" pitchFamily="34" charset="-122"/>
              </a:rPr>
              <a:t>月  </a:t>
            </a:r>
            <a:r>
              <a:rPr lang="nl-NL" altLang="zh-CN" sz="2000" dirty="0">
                <a:solidFill>
                  <a:srgbClr val="4C6062"/>
                </a:solidFill>
                <a:latin typeface="微软雅黑" panose="020B0503020204020204" pitchFamily="34" charset="-122"/>
                <a:ea typeface="微软雅黑" panose="020B0503020204020204" pitchFamily="34" charset="-122"/>
              </a:rPr>
              <a:t>1  2022 .bashrc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4191794"/>
            <a:ext cx="10029284" cy="20574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4654608"/>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4-2】</a:t>
            </a:r>
            <a:r>
              <a:rPr lang="zh-CN" altLang="en-US" sz="2000" dirty="0">
                <a:solidFill>
                  <a:srgbClr val="4C6062"/>
                </a:solidFill>
                <a:latin typeface="微软雅黑" panose="020B0503020204020204" pitchFamily="34" charset="-122"/>
                <a:ea typeface="微软雅黑" panose="020B0503020204020204" pitchFamily="34" charset="-122"/>
              </a:rPr>
              <a:t>假如设置</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rwxr-xr</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这样的权限又该如何操作呢？可以使用“</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u=</a:t>
            </a:r>
            <a:r>
              <a:rPr lang="en-US" altLang="zh-CN" sz="2000" dirty="0" err="1">
                <a:solidFill>
                  <a:srgbClr val="4C6062"/>
                </a:solidFill>
                <a:latin typeface="微软雅黑" panose="020B0503020204020204" pitchFamily="34" charset="-122"/>
                <a:ea typeface="微软雅黑" panose="020B0503020204020204" pitchFamily="34" charset="-122"/>
              </a:rPr>
              <a:t>rwx</a:t>
            </a:r>
            <a:r>
              <a:rPr lang="en-US" altLang="zh-CN" sz="2000" dirty="0">
                <a:solidFill>
                  <a:srgbClr val="4C6062"/>
                </a:solidFill>
                <a:latin typeface="微软雅黑" panose="020B0503020204020204" pitchFamily="34" charset="-122"/>
                <a:ea typeface="微软雅黑" panose="020B0503020204020204" pitchFamily="34" charset="-122"/>
              </a:rPr>
              <a:t>, g=</a:t>
            </a:r>
            <a:r>
              <a:rPr lang="en-US" altLang="zh-CN" sz="2000" dirty="0" err="1">
                <a:solidFill>
                  <a:srgbClr val="4C6062"/>
                </a:solidFill>
                <a:latin typeface="微软雅黑" panose="020B0503020204020204" pitchFamily="34" charset="-122"/>
                <a:ea typeface="微软雅黑" panose="020B0503020204020204" pitchFamily="34" charset="-122"/>
              </a:rPr>
              <a:t>rx</a:t>
            </a:r>
            <a:r>
              <a:rPr lang="en-US" altLang="zh-CN" sz="2000" dirty="0">
                <a:solidFill>
                  <a:srgbClr val="4C6062"/>
                </a:solidFill>
                <a:latin typeface="微软雅黑" panose="020B0503020204020204" pitchFamily="34" charset="-122"/>
                <a:ea typeface="微软雅黑" panose="020B0503020204020204" pitchFamily="34" charset="-122"/>
              </a:rPr>
              <a:t>, o=r filename”</a:t>
            </a:r>
            <a:r>
              <a:rPr lang="zh-CN" altLang="en-US" sz="2000" dirty="0">
                <a:solidFill>
                  <a:srgbClr val="4C6062"/>
                </a:solidFill>
                <a:latin typeface="微软雅黑" panose="020B0503020204020204" pitchFamily="34" charset="-122"/>
                <a:ea typeface="微软雅黑" panose="020B0503020204020204" pitchFamily="34" charset="-122"/>
              </a:rPr>
              <a:t>来设定。此外，如果不知道原先的文件属性，而想增加</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bashrc</a:t>
            </a:r>
            <a:r>
              <a:rPr lang="zh-CN" altLang="en-US" sz="2000" dirty="0">
                <a:solidFill>
                  <a:srgbClr val="4C6062"/>
                </a:solidFill>
                <a:latin typeface="微软雅黑" panose="020B0503020204020204" pitchFamily="34" charset="-122"/>
                <a:ea typeface="微软雅黑" panose="020B0503020204020204" pitchFamily="34" charset="-122"/>
              </a:rPr>
              <a:t>文件的所有人均有写入的权限，那么可以使用如下命令。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ls  -al  .</a:t>
            </a:r>
            <a:r>
              <a:rPr lang="en-US" altLang="zh-CN" sz="2000" dirty="0" err="1">
                <a:solidFill>
                  <a:srgbClr val="4C6062"/>
                </a:solidFill>
                <a:latin typeface="微软雅黑" panose="020B0503020204020204" pitchFamily="34" charset="-122"/>
                <a:ea typeface="微软雅黑" panose="020B0503020204020204" pitchFamily="34" charset="-122"/>
              </a:rPr>
              <a:t>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rwxr</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xr</a:t>
            </a:r>
            <a:r>
              <a:rPr lang="en-US" altLang="zh-CN" sz="2000" dirty="0">
                <a:solidFill>
                  <a:srgbClr val="4C6062"/>
                </a:solidFill>
                <a:latin typeface="微软雅黑" panose="020B0503020204020204" pitchFamily="34" charset="-122"/>
                <a:ea typeface="微软雅黑" panose="020B0503020204020204" pitchFamily="34" charset="-122"/>
              </a:rPr>
              <a:t>-x 1 root </a:t>
            </a:r>
            <a:r>
              <a:rPr lang="en-US" altLang="zh-CN" sz="2000" dirty="0" err="1">
                <a:solidFill>
                  <a:srgbClr val="4C6062"/>
                </a:solidFill>
                <a:latin typeface="微软雅黑" panose="020B0503020204020204" pitchFamily="34" charset="-122"/>
                <a:ea typeface="微软雅黑" panose="020B0503020204020204" pitchFamily="34" charset="-122"/>
              </a:rPr>
              <a:t>root</a:t>
            </a:r>
            <a:r>
              <a:rPr lang="en-US" altLang="zh-CN" sz="2000" dirty="0">
                <a:solidFill>
                  <a:srgbClr val="4C6062"/>
                </a:solidFill>
                <a:latin typeface="微软雅黑" panose="020B0503020204020204" pitchFamily="34" charset="-122"/>
                <a:ea typeface="微软雅黑" panose="020B0503020204020204" pitchFamily="34" charset="-122"/>
              </a:rPr>
              <a:t> 176  8</a:t>
            </a:r>
            <a:r>
              <a:rPr lang="zh-CN" altLang="en-US" sz="2000" dirty="0">
                <a:solidFill>
                  <a:srgbClr val="4C6062"/>
                </a:solidFill>
                <a:latin typeface="微软雅黑" panose="020B0503020204020204" pitchFamily="34" charset="-122"/>
                <a:ea typeface="微软雅黑" panose="020B0503020204020204" pitchFamily="34" charset="-122"/>
              </a:rPr>
              <a:t>月  </a:t>
            </a:r>
            <a:r>
              <a:rPr lang="en-US" altLang="zh-CN" sz="2000" dirty="0">
                <a:solidFill>
                  <a:srgbClr val="4C6062"/>
                </a:solidFill>
                <a:latin typeface="微软雅黑" panose="020B0503020204020204" pitchFamily="34" charset="-122"/>
                <a:ea typeface="微软雅黑" panose="020B0503020204020204" pitchFamily="34" charset="-122"/>
              </a:rPr>
              <a:t>1  2022 .</a:t>
            </a:r>
            <a:r>
              <a:rPr lang="en-US" altLang="zh-CN" sz="2000" dirty="0" err="1">
                <a:solidFill>
                  <a:srgbClr val="4C6062"/>
                </a:solidFill>
                <a:latin typeface="微软雅黑" panose="020B0503020204020204" pitchFamily="34" charset="-122"/>
                <a:ea typeface="微软雅黑" panose="020B0503020204020204" pitchFamily="34" charset="-122"/>
              </a:rPr>
              <a:t>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a+w</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ls  -al  .</a:t>
            </a:r>
            <a:r>
              <a:rPr lang="en-US" altLang="zh-CN" sz="2000" dirty="0" err="1">
                <a:solidFill>
                  <a:srgbClr val="4C6062"/>
                </a:solidFill>
                <a:latin typeface="微软雅黑" panose="020B0503020204020204" pitchFamily="34" charset="-122"/>
                <a:ea typeface="微软雅黑" panose="020B0503020204020204" pitchFamily="34" charset="-122"/>
              </a:rPr>
              <a:t>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rwxrwxrwx</a:t>
            </a:r>
            <a:r>
              <a:rPr lang="en-US" altLang="zh-CN" sz="2000" dirty="0">
                <a:solidFill>
                  <a:srgbClr val="4C6062"/>
                </a:solidFill>
                <a:latin typeface="微软雅黑" panose="020B0503020204020204" pitchFamily="34" charset="-122"/>
                <a:ea typeface="微软雅黑" panose="020B0503020204020204" pitchFamily="34" charset="-122"/>
              </a:rPr>
              <a:t> 1 root </a:t>
            </a:r>
            <a:r>
              <a:rPr lang="en-US" altLang="zh-CN" sz="2000" dirty="0" err="1">
                <a:solidFill>
                  <a:srgbClr val="4C6062"/>
                </a:solidFill>
                <a:latin typeface="微软雅黑" panose="020B0503020204020204" pitchFamily="34" charset="-122"/>
                <a:ea typeface="微软雅黑" panose="020B0503020204020204" pitchFamily="34" charset="-122"/>
              </a:rPr>
              <a:t>root</a:t>
            </a:r>
            <a:r>
              <a:rPr lang="en-US" altLang="zh-CN" sz="2000" dirty="0">
                <a:solidFill>
                  <a:srgbClr val="4C6062"/>
                </a:solidFill>
                <a:latin typeface="微软雅黑" panose="020B0503020204020204" pitchFamily="34" charset="-122"/>
                <a:ea typeface="微软雅黑" panose="020B0503020204020204" pitchFamily="34" charset="-122"/>
              </a:rPr>
              <a:t> 176  8</a:t>
            </a:r>
            <a:r>
              <a:rPr lang="zh-CN" altLang="en-US" sz="2000" dirty="0">
                <a:solidFill>
                  <a:srgbClr val="4C6062"/>
                </a:solidFill>
                <a:latin typeface="微软雅黑" panose="020B0503020204020204" pitchFamily="34" charset="-122"/>
                <a:ea typeface="微软雅黑" panose="020B0503020204020204" pitchFamily="34" charset="-122"/>
              </a:rPr>
              <a:t>月  </a:t>
            </a:r>
            <a:r>
              <a:rPr lang="en-US" altLang="zh-CN" sz="2000" dirty="0">
                <a:solidFill>
                  <a:srgbClr val="4C6062"/>
                </a:solidFill>
                <a:latin typeface="微软雅黑" panose="020B0503020204020204" pitchFamily="34" charset="-122"/>
                <a:ea typeface="微软雅黑" panose="020B0503020204020204" pitchFamily="34" charset="-122"/>
              </a:rPr>
              <a:t>1  2022 .</a:t>
            </a:r>
            <a:r>
              <a:rPr lang="en-US" altLang="zh-CN" sz="2000" dirty="0" err="1">
                <a:solidFill>
                  <a:srgbClr val="4C6062"/>
                </a:solidFill>
                <a:latin typeface="微软雅黑" panose="020B0503020204020204" pitchFamily="34" charset="-122"/>
                <a:ea typeface="微软雅黑" panose="020B0503020204020204" pitchFamily="34" charset="-122"/>
              </a:rPr>
              <a:t>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2972594"/>
            <a:ext cx="10029284" cy="269747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2352518"/>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导入</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858377"/>
          </a:xfrm>
          <a:prstGeom prst="rect">
            <a:avLst/>
          </a:prstGeom>
          <a:noFill/>
        </p:spPr>
        <p:txBody>
          <a:bodyPr wrap="square">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了解中国国家顶级域名“</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CN”</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，了解中国互联网发展中的大事和大师，激发学生的自豪感。</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4-1 </a:t>
            </a:r>
            <a:r>
              <a:rPr lang="zh-CN" altLang="en-US" dirty="0"/>
              <a:t>管理统信</a:t>
            </a:r>
            <a:r>
              <a:rPr lang="en-US" altLang="zh-CN" dirty="0"/>
              <a:t>UOS V20</a:t>
            </a:r>
            <a:r>
              <a:rPr lang="zh-CN" altLang="en-US" dirty="0"/>
              <a:t>文件权限</a:t>
            </a:r>
            <a:endParaRPr lang="zh-CN" altLang="en-US" b="0" dirty="0"/>
          </a:p>
        </p:txBody>
      </p:sp>
      <p:sp>
        <p:nvSpPr>
          <p:cNvPr id="2" name="文本框 1"/>
          <p:cNvSpPr txBox="1"/>
          <p:nvPr/>
        </p:nvSpPr>
        <p:spPr>
          <a:xfrm>
            <a:off x="984793" y="1471587"/>
            <a:ext cx="9888772" cy="3115725"/>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4-3】</a:t>
            </a:r>
            <a:r>
              <a:rPr lang="zh-CN" altLang="en-US" sz="2000" dirty="0">
                <a:solidFill>
                  <a:srgbClr val="4C6062"/>
                </a:solidFill>
                <a:latin typeface="微软雅黑" panose="020B0503020204020204" pitchFamily="34" charset="-122"/>
                <a:ea typeface="微软雅黑" panose="020B0503020204020204" pitchFamily="34" charset="-122"/>
              </a:rPr>
              <a:t>如果要将权限去掉而不改动其他已存在的权限呢？例如，要去掉所有用户的执行权限，则可以使用如下命令。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a-x  .</a:t>
            </a:r>
            <a:r>
              <a:rPr lang="en-US" altLang="zh-CN" sz="2000" dirty="0" err="1">
                <a:solidFill>
                  <a:srgbClr val="4C6062"/>
                </a:solidFill>
                <a:latin typeface="微软雅黑" panose="020B0503020204020204" pitchFamily="34" charset="-122"/>
                <a:ea typeface="微软雅黑" panose="020B0503020204020204" pitchFamily="34" charset="-122"/>
              </a:rPr>
              <a:t>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ls  -al .</a:t>
            </a:r>
            <a:r>
              <a:rPr lang="en-US" altLang="zh-CN" sz="2000" dirty="0" err="1">
                <a:solidFill>
                  <a:srgbClr val="4C6062"/>
                </a:solidFill>
                <a:latin typeface="微软雅黑" panose="020B0503020204020204" pitchFamily="34" charset="-122"/>
                <a:ea typeface="微软雅黑" panose="020B0503020204020204" pitchFamily="34" charset="-122"/>
              </a:rPr>
              <a:t>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rw-rw-rw</a:t>
            </a:r>
            <a:r>
              <a:rPr lang="en-US" altLang="zh-CN" sz="2000" dirty="0">
                <a:solidFill>
                  <a:srgbClr val="4C6062"/>
                </a:solidFill>
                <a:latin typeface="微软雅黑" panose="020B0503020204020204" pitchFamily="34" charset="-122"/>
                <a:ea typeface="微软雅黑" panose="020B0503020204020204" pitchFamily="34" charset="-122"/>
              </a:rPr>
              <a:t>- 1 root </a:t>
            </a:r>
            <a:r>
              <a:rPr lang="en-US" altLang="zh-CN" sz="2000" dirty="0" err="1">
                <a:solidFill>
                  <a:srgbClr val="4C6062"/>
                </a:solidFill>
                <a:latin typeface="微软雅黑" panose="020B0503020204020204" pitchFamily="34" charset="-122"/>
                <a:ea typeface="微软雅黑" panose="020B0503020204020204" pitchFamily="34" charset="-122"/>
              </a:rPr>
              <a:t>root</a:t>
            </a:r>
            <a:r>
              <a:rPr lang="en-US" altLang="zh-CN" sz="2000" dirty="0">
                <a:solidFill>
                  <a:srgbClr val="4C6062"/>
                </a:solidFill>
                <a:latin typeface="微软雅黑" panose="020B0503020204020204" pitchFamily="34" charset="-122"/>
                <a:ea typeface="微软雅黑" panose="020B0503020204020204" pitchFamily="34" charset="-122"/>
              </a:rPr>
              <a:t> 176  8</a:t>
            </a:r>
            <a:r>
              <a:rPr lang="zh-CN" altLang="en-US" sz="2000" dirty="0">
                <a:solidFill>
                  <a:srgbClr val="4C6062"/>
                </a:solidFill>
                <a:latin typeface="微软雅黑" panose="020B0503020204020204" pitchFamily="34" charset="-122"/>
                <a:ea typeface="微软雅黑" panose="020B0503020204020204" pitchFamily="34" charset="-122"/>
              </a:rPr>
              <a:t>月  </a:t>
            </a:r>
            <a:r>
              <a:rPr lang="en-US" altLang="zh-CN" sz="2000" dirty="0">
                <a:solidFill>
                  <a:srgbClr val="4C6062"/>
                </a:solidFill>
                <a:latin typeface="微软雅黑" panose="020B0503020204020204" pitchFamily="34" charset="-122"/>
                <a:ea typeface="微软雅黑" panose="020B0503020204020204" pitchFamily="34" charset="-122"/>
              </a:rPr>
              <a:t>1  2022 .</a:t>
            </a:r>
            <a:r>
              <a:rPr lang="en-US" altLang="zh-CN" sz="2000" dirty="0" err="1">
                <a:solidFill>
                  <a:srgbClr val="4C6062"/>
                </a:solidFill>
                <a:latin typeface="微软雅黑" panose="020B0503020204020204" pitchFamily="34" charset="-122"/>
                <a:ea typeface="微软雅黑" panose="020B0503020204020204" pitchFamily="34" charset="-122"/>
              </a:rPr>
              <a:t>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2554347"/>
            <a:ext cx="10029284" cy="1652682"/>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4-2  </a:t>
            </a:r>
            <a:r>
              <a:rPr lang="zh-CN" altLang="en-US" dirty="0"/>
              <a:t>修改文件与目录的默认权限与隐藏权限</a:t>
            </a:r>
            <a:endParaRPr lang="zh-CN" altLang="en-US" b="0" dirty="0"/>
          </a:p>
        </p:txBody>
      </p:sp>
      <p:sp>
        <p:nvSpPr>
          <p:cNvPr id="2" name="文本框 1"/>
          <p:cNvSpPr txBox="1"/>
          <p:nvPr/>
        </p:nvSpPr>
        <p:spPr>
          <a:xfrm>
            <a:off x="984793" y="1392783"/>
            <a:ext cx="9888772" cy="577081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ext2/ext3/ext4</a:t>
            </a:r>
            <a:r>
              <a:rPr lang="zh-CN" altLang="en-US" sz="2000" dirty="0">
                <a:solidFill>
                  <a:srgbClr val="4C6062"/>
                </a:solidFill>
                <a:latin typeface="微软雅黑" panose="020B0503020204020204" pitchFamily="34" charset="-122"/>
                <a:ea typeface="微软雅黑" panose="020B0503020204020204" pitchFamily="34" charset="-122"/>
              </a:rPr>
              <a:t>文件系统下，除基本</a:t>
            </a:r>
            <a:r>
              <a:rPr lang="en-US" altLang="zh-CN" sz="2000" dirty="0">
                <a:solidFill>
                  <a:srgbClr val="4C6062"/>
                </a:solidFill>
                <a:latin typeface="微软雅黑" panose="020B0503020204020204" pitchFamily="34" charset="-122"/>
                <a:ea typeface="微软雅黑" panose="020B0503020204020204" pitchFamily="34" charset="-122"/>
              </a:rPr>
              <a:t>r</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w</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x</a:t>
            </a:r>
            <a:r>
              <a:rPr lang="zh-CN" altLang="en-US" sz="2000" dirty="0">
                <a:solidFill>
                  <a:srgbClr val="4C6062"/>
                </a:solidFill>
                <a:latin typeface="微软雅黑" panose="020B0503020204020204" pitchFamily="34" charset="-122"/>
                <a:ea typeface="微软雅黑" panose="020B0503020204020204" pitchFamily="34" charset="-122"/>
              </a:rPr>
              <a:t>权限外，还可以设定系统隐藏属性。设置系统隐藏属性使用</a:t>
            </a:r>
            <a:r>
              <a:rPr lang="en-US" altLang="zh-CN" sz="2000" dirty="0">
                <a:solidFill>
                  <a:srgbClr val="4C6062"/>
                </a:solidFill>
                <a:latin typeface="微软雅黑" panose="020B0503020204020204" pitchFamily="34" charset="-122"/>
                <a:ea typeface="微软雅黑" panose="020B0503020204020204" pitchFamily="34" charset="-122"/>
              </a:rPr>
              <a:t>chattr</a:t>
            </a:r>
            <a:r>
              <a:rPr lang="zh-CN" altLang="en-US" sz="2000" dirty="0">
                <a:solidFill>
                  <a:srgbClr val="4C6062"/>
                </a:solidFill>
                <a:latin typeface="微软雅黑" panose="020B0503020204020204" pitchFamily="34" charset="-122"/>
                <a:ea typeface="微软雅黑" panose="020B0503020204020204" pitchFamily="34" charset="-122"/>
              </a:rPr>
              <a:t>命令，而使用</a:t>
            </a:r>
            <a:r>
              <a:rPr lang="en-US" altLang="zh-CN" sz="2000" dirty="0" err="1">
                <a:solidFill>
                  <a:srgbClr val="4C6062"/>
                </a:solidFill>
                <a:latin typeface="微软雅黑" panose="020B0503020204020204" pitchFamily="34" charset="-122"/>
                <a:ea typeface="微软雅黑" panose="020B0503020204020204" pitchFamily="34" charset="-122"/>
              </a:rPr>
              <a:t>lsattr</a:t>
            </a:r>
            <a:r>
              <a:rPr lang="zh-CN" altLang="en-US" sz="2000" dirty="0">
                <a:solidFill>
                  <a:srgbClr val="4C6062"/>
                </a:solidFill>
                <a:latin typeface="微软雅黑" panose="020B0503020204020204" pitchFamily="34" charset="-122"/>
                <a:ea typeface="微软雅黑" panose="020B0503020204020204" pitchFamily="34" charset="-122"/>
              </a:rPr>
              <a:t>命令可以查看隐藏属性。</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理解文件预设权限：</a:t>
            </a:r>
            <a:r>
              <a:rPr lang="en-US" altLang="zh-CN" sz="2000" dirty="0">
                <a:solidFill>
                  <a:srgbClr val="4C6062"/>
                </a:solidFill>
                <a:latin typeface="微软雅黑" panose="020B0503020204020204" pitchFamily="34" charset="-122"/>
                <a:ea typeface="微软雅黑" panose="020B0503020204020204" pitchFamily="34" charset="-122"/>
              </a:rPr>
              <a:t>umask</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umask</a:t>
            </a:r>
            <a:r>
              <a:rPr lang="zh-CN" altLang="en-US" sz="2000" dirty="0">
                <a:solidFill>
                  <a:srgbClr val="4C6062"/>
                </a:solidFill>
                <a:latin typeface="微软雅黑" panose="020B0503020204020204" pitchFamily="34" charset="-122"/>
                <a:ea typeface="微软雅黑" panose="020B0503020204020204" pitchFamily="34" charset="-122"/>
              </a:rPr>
              <a:t>指定的就是用户在建立文件或目录时的默认权限值。</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umask</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0022</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touch test1</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mkdir</a:t>
            </a:r>
            <a:r>
              <a:rPr lang="en-US" altLang="zh-CN" sz="1400" dirty="0">
                <a:solidFill>
                  <a:srgbClr val="4C6062"/>
                </a:solidFill>
                <a:latin typeface="微软雅黑" panose="020B0503020204020204" pitchFamily="34" charset="-122"/>
                <a:ea typeface="微软雅黑" panose="020B0503020204020204" pitchFamily="34" charset="-122"/>
              </a:rPr>
              <a:t> test2</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ll</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总用量 </a:t>
            </a:r>
            <a:r>
              <a:rPr lang="en-US" altLang="zh-CN" sz="1400" dirty="0">
                <a:solidFill>
                  <a:srgbClr val="4C6062"/>
                </a:solidFill>
                <a:latin typeface="微软雅黑" panose="020B0503020204020204" pitchFamily="34" charset="-122"/>
                <a:ea typeface="微软雅黑" panose="020B0503020204020204" pitchFamily="34" charset="-122"/>
              </a:rPr>
              <a:t>1146900</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rw</a:t>
            </a:r>
            <a:r>
              <a:rPr lang="en-US" altLang="zh-CN" sz="1400" dirty="0">
                <a:solidFill>
                  <a:srgbClr val="4C6062"/>
                </a:solidFill>
                <a:latin typeface="微软雅黑" panose="020B0503020204020204" pitchFamily="34" charset="-122"/>
                <a:ea typeface="微软雅黑" panose="020B0503020204020204" pitchFamily="34" charset="-122"/>
              </a:rPr>
              <a:t>-r--r-- 1 root </a:t>
            </a:r>
            <a:r>
              <a:rPr lang="en-US" altLang="zh-CN" sz="1400" dirty="0" err="1">
                <a:solidFill>
                  <a:srgbClr val="4C6062"/>
                </a:solidFill>
                <a:latin typeface="微软雅黑" panose="020B0503020204020204" pitchFamily="34" charset="-122"/>
                <a:ea typeface="微软雅黑" panose="020B0503020204020204" pitchFamily="34" charset="-122"/>
              </a:rPr>
              <a:t>root</a:t>
            </a:r>
            <a:r>
              <a:rPr lang="en-US" altLang="zh-CN" sz="1400" dirty="0">
                <a:solidFill>
                  <a:srgbClr val="4C6062"/>
                </a:solidFill>
                <a:latin typeface="微软雅黑" panose="020B0503020204020204" pitchFamily="34" charset="-122"/>
                <a:ea typeface="微软雅黑" panose="020B0503020204020204" pitchFamily="34" charset="-122"/>
              </a:rPr>
              <a:t>          0  8</a:t>
            </a:r>
            <a:r>
              <a:rPr lang="zh-CN" altLang="en-US" sz="1400" dirty="0">
                <a:solidFill>
                  <a:srgbClr val="4C6062"/>
                </a:solidFill>
                <a:latin typeface="微软雅黑" panose="020B0503020204020204" pitchFamily="34" charset="-122"/>
                <a:ea typeface="微软雅黑" panose="020B0503020204020204" pitchFamily="34" charset="-122"/>
              </a:rPr>
              <a:t>月 </a:t>
            </a:r>
            <a:r>
              <a:rPr lang="en-US" altLang="zh-CN" sz="1400" dirty="0">
                <a:solidFill>
                  <a:srgbClr val="4C6062"/>
                </a:solidFill>
                <a:latin typeface="微软雅黑" panose="020B0503020204020204" pitchFamily="34" charset="-122"/>
                <a:ea typeface="微软雅黑" panose="020B0503020204020204" pitchFamily="34" charset="-122"/>
              </a:rPr>
              <a:t>22 02:27 test1</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drwxr</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xr</a:t>
            </a:r>
            <a:r>
              <a:rPr lang="en-US" altLang="zh-CN" sz="1400" dirty="0">
                <a:solidFill>
                  <a:srgbClr val="4C6062"/>
                </a:solidFill>
                <a:latin typeface="微软雅黑" panose="020B0503020204020204" pitchFamily="34" charset="-122"/>
                <a:ea typeface="微软雅黑" panose="020B0503020204020204" pitchFamily="34" charset="-122"/>
              </a:rPr>
              <a:t>-x 2 root </a:t>
            </a:r>
            <a:r>
              <a:rPr lang="en-US" altLang="zh-CN" sz="1400" dirty="0" err="1">
                <a:solidFill>
                  <a:srgbClr val="4C6062"/>
                </a:solidFill>
                <a:latin typeface="微软雅黑" panose="020B0503020204020204" pitchFamily="34" charset="-122"/>
                <a:ea typeface="微软雅黑" panose="020B0503020204020204" pitchFamily="34" charset="-122"/>
              </a:rPr>
              <a:t>root</a:t>
            </a:r>
            <a:r>
              <a:rPr lang="en-US" altLang="zh-CN" sz="1400" dirty="0">
                <a:solidFill>
                  <a:srgbClr val="4C6062"/>
                </a:solidFill>
                <a:latin typeface="微软雅黑" panose="020B0503020204020204" pitchFamily="34" charset="-122"/>
                <a:ea typeface="微软雅黑" panose="020B0503020204020204" pitchFamily="34" charset="-122"/>
              </a:rPr>
              <a:t>          6  8</a:t>
            </a:r>
            <a:r>
              <a:rPr lang="zh-CN" altLang="en-US" sz="1400" dirty="0">
                <a:solidFill>
                  <a:srgbClr val="4C6062"/>
                </a:solidFill>
                <a:latin typeface="微软雅黑" panose="020B0503020204020204" pitchFamily="34" charset="-122"/>
                <a:ea typeface="微软雅黑" panose="020B0503020204020204" pitchFamily="34" charset="-122"/>
              </a:rPr>
              <a:t>月 </a:t>
            </a:r>
            <a:r>
              <a:rPr lang="en-US" altLang="zh-CN" sz="1400" dirty="0">
                <a:solidFill>
                  <a:srgbClr val="4C6062"/>
                </a:solidFill>
                <a:latin typeface="微软雅黑" panose="020B0503020204020204" pitchFamily="34" charset="-122"/>
                <a:ea typeface="微软雅黑" panose="020B0503020204020204" pitchFamily="34" charset="-122"/>
              </a:rPr>
              <a:t>22 02:28 test2</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en-US" altLang="zh-CN"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3963194"/>
            <a:ext cx="10029284" cy="277367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4-2  </a:t>
            </a:r>
            <a:r>
              <a:rPr lang="zh-CN" altLang="en-US" dirty="0"/>
              <a:t>修改文件与目录的默认权限与隐藏权限</a:t>
            </a:r>
            <a:endParaRPr lang="zh-CN" altLang="en-US" b="0" dirty="0"/>
          </a:p>
        </p:txBody>
      </p:sp>
      <p:sp>
        <p:nvSpPr>
          <p:cNvPr id="2" name="文本框 1"/>
          <p:cNvSpPr txBox="1"/>
          <p:nvPr/>
        </p:nvSpPr>
        <p:spPr>
          <a:xfrm>
            <a:off x="984793" y="1471587"/>
            <a:ext cx="9888772" cy="490903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利用</a:t>
            </a:r>
            <a:r>
              <a:rPr lang="en-US" altLang="zh-CN" sz="2000" dirty="0">
                <a:solidFill>
                  <a:srgbClr val="4C6062"/>
                </a:solidFill>
                <a:latin typeface="微软雅黑" panose="020B0503020204020204" pitchFamily="34" charset="-122"/>
                <a:ea typeface="微软雅黑" panose="020B0503020204020204" pitchFamily="34" charset="-122"/>
              </a:rPr>
              <a:t>umask</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umask</a:t>
            </a:r>
            <a:r>
              <a:rPr lang="zh-CN" altLang="en-US" sz="2000" dirty="0">
                <a:solidFill>
                  <a:srgbClr val="4C6062"/>
                </a:solidFill>
                <a:latin typeface="微软雅黑" panose="020B0503020204020204" pitchFamily="34" charset="-122"/>
                <a:ea typeface="微软雅黑" panose="020B0503020204020204" pitchFamily="34" charset="-122"/>
              </a:rPr>
              <a:t>指定的就是用户在建立文件或目录时的默认权限值。那么如何得知或设定</a:t>
            </a:r>
            <a:r>
              <a:rPr lang="en-US" altLang="zh-CN" sz="2000" dirty="0">
                <a:solidFill>
                  <a:srgbClr val="4C6062"/>
                </a:solidFill>
                <a:latin typeface="微软雅黑" panose="020B0503020204020204" pitchFamily="34" charset="-122"/>
                <a:ea typeface="微软雅黑" panose="020B0503020204020204" pitchFamily="34" charset="-122"/>
              </a:rPr>
              <a:t>umask</a:t>
            </a:r>
            <a:r>
              <a:rPr lang="zh-CN" altLang="en-US" sz="2000" dirty="0">
                <a:solidFill>
                  <a:srgbClr val="4C6062"/>
                </a:solidFill>
                <a:latin typeface="微软雅黑" panose="020B0503020204020204" pitchFamily="34" charset="-122"/>
                <a:ea typeface="微软雅黑" panose="020B0503020204020204" pitchFamily="34" charset="-122"/>
              </a:rPr>
              <a:t>呢？</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以上面的案例来说，</a:t>
            </a:r>
            <a:r>
              <a:rPr lang="en-US" altLang="zh-CN" sz="2000" dirty="0">
                <a:solidFill>
                  <a:srgbClr val="4C6062"/>
                </a:solidFill>
                <a:latin typeface="微软雅黑" panose="020B0503020204020204" pitchFamily="34" charset="-122"/>
                <a:ea typeface="微软雅黑" panose="020B0503020204020204" pitchFamily="34" charset="-122"/>
              </a:rPr>
              <a:t>test1</a:t>
            </a:r>
            <a:r>
              <a:rPr lang="zh-CN" altLang="en-US" sz="2000" dirty="0">
                <a:solidFill>
                  <a:srgbClr val="4C6062"/>
                </a:solidFill>
                <a:latin typeface="微软雅黑" panose="020B0503020204020204" pitchFamily="34" charset="-122"/>
                <a:ea typeface="微软雅黑" panose="020B0503020204020204" pitchFamily="34" charset="-122"/>
              </a:rPr>
              <a:t>的权限是</a:t>
            </a:r>
            <a:r>
              <a:rPr lang="en-US" altLang="zh-CN" sz="2000" dirty="0">
                <a:solidFill>
                  <a:srgbClr val="4C6062"/>
                </a:solidFill>
                <a:latin typeface="微软雅黑" panose="020B0503020204020204" pitchFamily="34" charset="-122"/>
                <a:ea typeface="微软雅黑" panose="020B0503020204020204" pitchFamily="34" charset="-122"/>
              </a:rPr>
              <a:t>644</a:t>
            </a:r>
            <a:r>
              <a:rPr lang="zh-CN" altLang="en-US" sz="2000" dirty="0">
                <a:solidFill>
                  <a:srgbClr val="4C6062"/>
                </a:solidFill>
                <a:latin typeface="微软雅黑" panose="020B0503020204020204" pitchFamily="34" charset="-122"/>
                <a:ea typeface="微软雅黑" panose="020B0503020204020204" pitchFamily="34" charset="-122"/>
              </a:rPr>
              <a:t>。也就是说，如果</a:t>
            </a:r>
            <a:r>
              <a:rPr lang="en-US" altLang="zh-CN" sz="2000" dirty="0">
                <a:solidFill>
                  <a:srgbClr val="4C6062"/>
                </a:solidFill>
                <a:latin typeface="微软雅黑" panose="020B0503020204020204" pitchFamily="34" charset="-122"/>
                <a:ea typeface="微软雅黑" panose="020B0503020204020204" pitchFamily="34" charset="-122"/>
              </a:rPr>
              <a:t>umask</a:t>
            </a:r>
            <a:r>
              <a:rPr lang="zh-CN" altLang="en-US" sz="2000" dirty="0">
                <a:solidFill>
                  <a:srgbClr val="4C6062"/>
                </a:solidFill>
                <a:latin typeface="微软雅黑" panose="020B0503020204020204" pitchFamily="34" charset="-122"/>
                <a:ea typeface="微软雅黑" panose="020B0503020204020204" pitchFamily="34" charset="-122"/>
              </a:rPr>
              <a:t>的值为</a:t>
            </a:r>
            <a:r>
              <a:rPr lang="en-US" altLang="zh-CN" sz="2000" dirty="0">
                <a:solidFill>
                  <a:srgbClr val="4C6062"/>
                </a:solidFill>
                <a:latin typeface="微软雅黑" panose="020B0503020204020204" pitchFamily="34" charset="-122"/>
                <a:ea typeface="微软雅黑" panose="020B0503020204020204" pitchFamily="34" charset="-122"/>
              </a:rPr>
              <a:t>022</a:t>
            </a:r>
            <a:r>
              <a:rPr lang="zh-CN" altLang="en-US" sz="2000" dirty="0">
                <a:solidFill>
                  <a:srgbClr val="4C6062"/>
                </a:solidFill>
                <a:latin typeface="微软雅黑" panose="020B0503020204020204" pitchFamily="34" charset="-122"/>
                <a:ea typeface="微软雅黑" panose="020B0503020204020204" pitchFamily="34" charset="-122"/>
              </a:rPr>
              <a:t>，那新建的数据只有用户自己具有写入（</a:t>
            </a:r>
            <a:r>
              <a:rPr lang="en-US" altLang="zh-CN" sz="2000" dirty="0">
                <a:solidFill>
                  <a:srgbClr val="4C6062"/>
                </a:solidFill>
                <a:latin typeface="微软雅黑" panose="020B0503020204020204" pitchFamily="34" charset="-122"/>
                <a:ea typeface="微软雅黑" panose="020B0503020204020204" pitchFamily="34" charset="-122"/>
              </a:rPr>
              <a:t>w</a:t>
            </a:r>
            <a:r>
              <a:rPr lang="zh-CN" altLang="en-US" sz="2000" dirty="0">
                <a:solidFill>
                  <a:srgbClr val="4C6062"/>
                </a:solidFill>
                <a:latin typeface="微软雅黑" panose="020B0503020204020204" pitchFamily="34" charset="-122"/>
                <a:ea typeface="微软雅黑" panose="020B0503020204020204" pitchFamily="34" charset="-122"/>
              </a:rPr>
              <a:t>）的权限，同组的人只有读取（</a:t>
            </a:r>
            <a:r>
              <a:rPr lang="en-US" altLang="zh-CN" sz="2000" dirty="0">
                <a:solidFill>
                  <a:srgbClr val="4C6062"/>
                </a:solidFill>
                <a:latin typeface="微软雅黑" panose="020B0503020204020204" pitchFamily="34" charset="-122"/>
                <a:ea typeface="微软雅黑" panose="020B0503020204020204" pitchFamily="34" charset="-122"/>
              </a:rPr>
              <a:t>r</a:t>
            </a:r>
            <a:r>
              <a:rPr lang="zh-CN" altLang="en-US" sz="2000" dirty="0">
                <a:solidFill>
                  <a:srgbClr val="4C6062"/>
                </a:solidFill>
                <a:latin typeface="微软雅黑" panose="020B0503020204020204" pitchFamily="34" charset="-122"/>
                <a:ea typeface="微软雅黑" panose="020B0503020204020204" pitchFamily="34" charset="-122"/>
              </a:rPr>
              <a:t>）的权限，肯定无法修改。这样怎么能共同编辑项目文件呢？那么要保留</a:t>
            </a:r>
            <a:r>
              <a:rPr lang="en-US" altLang="zh-CN" sz="2000" dirty="0">
                <a:solidFill>
                  <a:srgbClr val="4C6062"/>
                </a:solidFill>
                <a:latin typeface="微软雅黑" panose="020B0503020204020204" pitchFamily="34" charset="-122"/>
                <a:ea typeface="微软雅黑" panose="020B0503020204020204" pitchFamily="34" charset="-122"/>
              </a:rPr>
              <a:t>w</a:t>
            </a:r>
            <a:r>
              <a:rPr lang="zh-CN" altLang="en-US" sz="2000" dirty="0">
                <a:solidFill>
                  <a:srgbClr val="4C6062"/>
                </a:solidFill>
                <a:latin typeface="微软雅黑" panose="020B0503020204020204" pitchFamily="34" charset="-122"/>
                <a:ea typeface="微软雅黑" panose="020B0503020204020204" pitchFamily="34" charset="-122"/>
              </a:rPr>
              <a:t>权限</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，故</a:t>
            </a:r>
            <a:r>
              <a:rPr lang="en-US" altLang="zh-CN" sz="2000" dirty="0">
                <a:solidFill>
                  <a:srgbClr val="4C6062"/>
                </a:solidFill>
                <a:latin typeface="微软雅黑" panose="020B0503020204020204" pitchFamily="34" charset="-122"/>
                <a:ea typeface="微软雅黑" panose="020B0503020204020204" pitchFamily="34" charset="-122"/>
              </a:rPr>
              <a:t>umask</a:t>
            </a:r>
            <a:r>
              <a:rPr lang="zh-CN" altLang="en-US" sz="2000" dirty="0">
                <a:solidFill>
                  <a:srgbClr val="4C6062"/>
                </a:solidFill>
                <a:latin typeface="微软雅黑" panose="020B0503020204020204" pitchFamily="34" charset="-122"/>
                <a:ea typeface="微软雅黑" panose="020B0503020204020204" pitchFamily="34" charset="-122"/>
              </a:rPr>
              <a:t>的值应该是</a:t>
            </a:r>
            <a:r>
              <a:rPr lang="en-US" altLang="zh-CN" sz="2000" dirty="0">
                <a:solidFill>
                  <a:srgbClr val="4C6062"/>
                </a:solidFill>
                <a:latin typeface="微软雅黑" panose="020B0503020204020204" pitchFamily="34" charset="-122"/>
                <a:ea typeface="微软雅黑" panose="020B0503020204020204" pitchFamily="34" charset="-122"/>
              </a:rPr>
              <a:t>002</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umask</a:t>
            </a:r>
            <a:r>
              <a:rPr lang="en-US" altLang="zh-CN" sz="1400" dirty="0">
                <a:solidFill>
                  <a:srgbClr val="4C6062"/>
                </a:solidFill>
                <a:latin typeface="微软雅黑" panose="020B0503020204020204" pitchFamily="34" charset="-122"/>
                <a:ea typeface="微软雅黑" panose="020B0503020204020204" pitchFamily="34" charset="-122"/>
              </a:rPr>
              <a:t> 002 ;touch test3 ;</a:t>
            </a:r>
            <a:r>
              <a:rPr lang="en-US" altLang="zh-CN" sz="1400" dirty="0" err="1">
                <a:solidFill>
                  <a:srgbClr val="4C6062"/>
                </a:solidFill>
                <a:latin typeface="微软雅黑" panose="020B0503020204020204" pitchFamily="34" charset="-122"/>
                <a:ea typeface="微软雅黑" panose="020B0503020204020204" pitchFamily="34" charset="-122"/>
              </a:rPr>
              <a:t>mkdir</a:t>
            </a:r>
            <a:r>
              <a:rPr lang="en-US" altLang="zh-CN" sz="1400" dirty="0">
                <a:solidFill>
                  <a:srgbClr val="4C6062"/>
                </a:solidFill>
                <a:latin typeface="微软雅黑" panose="020B0503020204020204" pitchFamily="34" charset="-122"/>
                <a:ea typeface="微软雅黑" panose="020B0503020204020204" pitchFamily="34" charset="-122"/>
              </a:rPr>
              <a:t> test4</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11</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rw</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rw</a:t>
            </a:r>
            <a:r>
              <a:rPr lang="en-US" altLang="zh-CN" sz="1400" dirty="0">
                <a:solidFill>
                  <a:srgbClr val="4C6062"/>
                </a:solidFill>
                <a:latin typeface="微软雅黑" panose="020B0503020204020204" pitchFamily="34" charset="-122"/>
                <a:ea typeface="微软雅黑" panose="020B0503020204020204" pitchFamily="34" charset="-122"/>
              </a:rPr>
              <a:t>-r-- 1 root </a:t>
            </a:r>
            <a:r>
              <a:rPr lang="en-US" altLang="zh-CN" sz="1400" dirty="0" err="1">
                <a:solidFill>
                  <a:srgbClr val="4C6062"/>
                </a:solidFill>
                <a:latin typeface="微软雅黑" panose="020B0503020204020204" pitchFamily="34" charset="-122"/>
                <a:ea typeface="微软雅黑" panose="020B0503020204020204" pitchFamily="34" charset="-122"/>
              </a:rPr>
              <a:t>root</a:t>
            </a:r>
            <a:r>
              <a:rPr lang="en-US" altLang="zh-CN" sz="1400" dirty="0">
                <a:solidFill>
                  <a:srgbClr val="4C6062"/>
                </a:solidFill>
                <a:latin typeface="微软雅黑" panose="020B0503020204020204" pitchFamily="34" charset="-122"/>
                <a:ea typeface="微软雅黑" panose="020B0503020204020204" pitchFamily="34" charset="-122"/>
              </a:rPr>
              <a:t>          0  8</a:t>
            </a:r>
            <a:r>
              <a:rPr lang="zh-CN" altLang="en-US" sz="1400" dirty="0">
                <a:solidFill>
                  <a:srgbClr val="4C6062"/>
                </a:solidFill>
                <a:latin typeface="微软雅黑" panose="020B0503020204020204" pitchFamily="34" charset="-122"/>
                <a:ea typeface="微软雅黑" panose="020B0503020204020204" pitchFamily="34" charset="-122"/>
              </a:rPr>
              <a:t>月 </a:t>
            </a:r>
            <a:r>
              <a:rPr lang="en-US" altLang="zh-CN" sz="1400" dirty="0">
                <a:solidFill>
                  <a:srgbClr val="4C6062"/>
                </a:solidFill>
                <a:latin typeface="微软雅黑" panose="020B0503020204020204" pitchFamily="34" charset="-122"/>
                <a:ea typeface="微软雅黑" panose="020B0503020204020204" pitchFamily="34" charset="-122"/>
              </a:rPr>
              <a:t>22 02:40 test3</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drwxrwxr</a:t>
            </a:r>
            <a:r>
              <a:rPr lang="en-US" altLang="zh-CN" sz="1400" dirty="0">
                <a:solidFill>
                  <a:srgbClr val="4C6062"/>
                </a:solidFill>
                <a:latin typeface="微软雅黑" panose="020B0503020204020204" pitchFamily="34" charset="-122"/>
                <a:ea typeface="微软雅黑" panose="020B0503020204020204" pitchFamily="34" charset="-122"/>
              </a:rPr>
              <a:t>-x 2 root </a:t>
            </a:r>
            <a:r>
              <a:rPr lang="en-US" altLang="zh-CN" sz="1400" dirty="0" err="1">
                <a:solidFill>
                  <a:srgbClr val="4C6062"/>
                </a:solidFill>
                <a:latin typeface="微软雅黑" panose="020B0503020204020204" pitchFamily="34" charset="-122"/>
                <a:ea typeface="微软雅黑" panose="020B0503020204020204" pitchFamily="34" charset="-122"/>
              </a:rPr>
              <a:t>root</a:t>
            </a:r>
            <a:r>
              <a:rPr lang="en-US" altLang="zh-CN" sz="1400" dirty="0">
                <a:solidFill>
                  <a:srgbClr val="4C6062"/>
                </a:solidFill>
                <a:latin typeface="微软雅黑" panose="020B0503020204020204" pitchFamily="34" charset="-122"/>
                <a:ea typeface="微软雅黑" panose="020B0503020204020204" pitchFamily="34" charset="-122"/>
              </a:rPr>
              <a:t>          6  8</a:t>
            </a:r>
            <a:r>
              <a:rPr lang="zh-CN" altLang="en-US" sz="1400" dirty="0">
                <a:solidFill>
                  <a:srgbClr val="4C6062"/>
                </a:solidFill>
                <a:latin typeface="微软雅黑" panose="020B0503020204020204" pitchFamily="34" charset="-122"/>
                <a:ea typeface="微软雅黑" panose="020B0503020204020204" pitchFamily="34" charset="-122"/>
              </a:rPr>
              <a:t>月 </a:t>
            </a:r>
            <a:r>
              <a:rPr lang="en-US" altLang="zh-CN" sz="1400" dirty="0">
                <a:solidFill>
                  <a:srgbClr val="4C6062"/>
                </a:solidFill>
                <a:latin typeface="微软雅黑" panose="020B0503020204020204" pitchFamily="34" charset="-122"/>
                <a:ea typeface="微软雅黑" panose="020B0503020204020204" pitchFamily="34" charset="-122"/>
              </a:rPr>
              <a:t>22 02:40 test4</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en-US" altLang="zh-CN"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4267994"/>
            <a:ext cx="10029284" cy="1828799"/>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84793" y="4267993"/>
            <a:ext cx="10029284" cy="208787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4-2  </a:t>
            </a:r>
            <a:r>
              <a:rPr lang="zh-CN" altLang="en-US" dirty="0"/>
              <a:t>修改文件与目录的默认权限与隐藏权限</a:t>
            </a:r>
            <a:endParaRPr lang="zh-CN" altLang="en-US" b="0" dirty="0"/>
          </a:p>
        </p:txBody>
      </p:sp>
      <p:sp>
        <p:nvSpPr>
          <p:cNvPr id="2" name="文本框 1"/>
          <p:cNvSpPr txBox="1"/>
          <p:nvPr/>
        </p:nvSpPr>
        <p:spPr>
          <a:xfrm>
            <a:off x="984793" y="1471587"/>
            <a:ext cx="9888772" cy="483209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 </a:t>
            </a:r>
            <a:r>
              <a:rPr lang="zh-CN" altLang="en-US" sz="2000" dirty="0">
                <a:solidFill>
                  <a:srgbClr val="4C6062"/>
                </a:solidFill>
                <a:latin typeface="微软雅黑" panose="020B0503020204020204" pitchFamily="34" charset="-122"/>
                <a:ea typeface="微软雅黑" panose="020B0503020204020204" pitchFamily="34" charset="-122"/>
              </a:rPr>
              <a:t>设置文件隐藏属性</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chattr</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功能说明：改变文件属性</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a:t>
            </a:r>
            <a:r>
              <a:rPr lang="zh-CN" altLang="en-US" sz="2000" dirty="0">
                <a:solidFill>
                  <a:srgbClr val="4C6062"/>
                </a:solidFill>
                <a:latin typeface="微软雅黑" panose="020B0503020204020204" pitchFamily="34" charset="-122"/>
                <a:ea typeface="微软雅黑" panose="020B0503020204020204" pitchFamily="34" charset="-122"/>
              </a:rPr>
              <a:t>：系统只允许在这个文件之后追加数据，不允许任何进程覆盖或截断这个文件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i</a:t>
            </a:r>
            <a:r>
              <a:rPr lang="zh-CN" altLang="en-US" sz="2000" dirty="0">
                <a:solidFill>
                  <a:srgbClr val="4C6062"/>
                </a:solidFill>
                <a:latin typeface="微软雅黑" panose="020B0503020204020204" pitchFamily="34" charset="-122"/>
                <a:ea typeface="微软雅黑" panose="020B0503020204020204" pitchFamily="34" charset="-122"/>
              </a:rPr>
              <a:t>：不得任意改动文件或目录。</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4-4】</a:t>
            </a:r>
            <a:r>
              <a:rPr lang="zh-CN" altLang="en-US" sz="2000" dirty="0">
                <a:solidFill>
                  <a:srgbClr val="4C6062"/>
                </a:solidFill>
                <a:latin typeface="微软雅黑" panose="020B0503020204020204" pitchFamily="34" charset="-122"/>
                <a:ea typeface="微软雅黑" panose="020B0503020204020204" pitchFamily="34" charset="-122"/>
              </a:rPr>
              <a:t>请尝试在</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zh-CN" altLang="en-US" sz="2000" dirty="0">
                <a:solidFill>
                  <a:srgbClr val="4C6062"/>
                </a:solidFill>
                <a:latin typeface="微软雅黑" panose="020B0503020204020204" pitchFamily="34" charset="-122"/>
                <a:ea typeface="微软雅黑" panose="020B0503020204020204" pitchFamily="34" charset="-122"/>
              </a:rPr>
              <a:t>目录下建立文件，加入</a:t>
            </a:r>
            <a:r>
              <a:rPr lang="en-US" altLang="zh-CN" sz="2000" dirty="0" err="1">
                <a:solidFill>
                  <a:srgbClr val="4C6062"/>
                </a:solidFill>
                <a:latin typeface="微软雅黑" panose="020B0503020204020204" pitchFamily="34" charset="-122"/>
                <a:ea typeface="微软雅黑" panose="020B0503020204020204" pitchFamily="34" charset="-122"/>
              </a:rPr>
              <a:t>i</a:t>
            </a:r>
            <a:r>
              <a:rPr lang="zh-CN" altLang="en-US" sz="2000" dirty="0">
                <a:solidFill>
                  <a:srgbClr val="4C6062"/>
                </a:solidFill>
                <a:latin typeface="微软雅黑" panose="020B0503020204020204" pitchFamily="34" charset="-122"/>
                <a:ea typeface="微软雅黑" panose="020B0503020204020204" pitchFamily="34" charset="-122"/>
              </a:rPr>
              <a:t>参数，并尝试删除。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cd  /</a:t>
            </a:r>
            <a:r>
              <a:rPr lang="en-US" altLang="zh-CN" sz="1400" dirty="0" err="1">
                <a:solidFill>
                  <a:srgbClr val="4C6062"/>
                </a:solidFill>
                <a:latin typeface="微软雅黑" panose="020B0503020204020204" pitchFamily="34" charset="-122"/>
                <a:ea typeface="微软雅黑" panose="020B0503020204020204" pitchFamily="34" charset="-122"/>
              </a:rPr>
              <a:t>tmp</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a:t>
            </a:r>
            <a:r>
              <a:rPr lang="en-US" altLang="zh-CN" sz="1400" dirty="0" err="1">
                <a:solidFill>
                  <a:srgbClr val="4C6062"/>
                </a:solidFill>
                <a:latin typeface="微软雅黑" panose="020B0503020204020204" pitchFamily="34" charset="-122"/>
                <a:ea typeface="微软雅黑" panose="020B0503020204020204" pitchFamily="34" charset="-122"/>
              </a:rPr>
              <a:t>tmp</a:t>
            </a:r>
            <a:r>
              <a:rPr lang="en-US" altLang="zh-CN" sz="1400" dirty="0">
                <a:solidFill>
                  <a:srgbClr val="4C6062"/>
                </a:solidFill>
                <a:latin typeface="微软雅黑" panose="020B0503020204020204" pitchFamily="34" charset="-122"/>
                <a:ea typeface="微软雅黑" panose="020B0503020204020204" pitchFamily="34" charset="-122"/>
              </a:rPr>
              <a:t>]# touch </a:t>
            </a:r>
            <a:r>
              <a:rPr lang="en-US" altLang="zh-CN" sz="1400" dirty="0" err="1">
                <a:solidFill>
                  <a:srgbClr val="4C6062"/>
                </a:solidFill>
                <a:latin typeface="微软雅黑" panose="020B0503020204020204" pitchFamily="34" charset="-122"/>
                <a:ea typeface="微软雅黑" panose="020B0503020204020204" pitchFamily="34" charset="-122"/>
              </a:rPr>
              <a:t>attrtest</a:t>
            </a:r>
            <a:r>
              <a:rPr lang="en-US" altLang="zh-CN" sz="1400" dirty="0">
                <a:solidFill>
                  <a:srgbClr val="4C6062"/>
                </a:solidFill>
                <a:latin typeface="微软雅黑" panose="020B0503020204020204" pitchFamily="34" charset="-122"/>
                <a:ea typeface="微软雅黑" panose="020B0503020204020204" pitchFamily="34" charset="-122"/>
              </a:rPr>
              <a:t>     &lt;==</a:t>
            </a:r>
            <a:r>
              <a:rPr lang="zh-CN" altLang="en-US" sz="1400" dirty="0">
                <a:solidFill>
                  <a:srgbClr val="4C6062"/>
                </a:solidFill>
                <a:latin typeface="微软雅黑" panose="020B0503020204020204" pitchFamily="34" charset="-122"/>
                <a:ea typeface="微软雅黑" panose="020B0503020204020204" pitchFamily="34" charset="-122"/>
              </a:rPr>
              <a:t>建立一个空文件</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a:t>
            </a:r>
            <a:r>
              <a:rPr lang="en-US" altLang="zh-CN" sz="1400" dirty="0" err="1">
                <a:solidFill>
                  <a:srgbClr val="4C6062"/>
                </a:solidFill>
                <a:latin typeface="微软雅黑" panose="020B0503020204020204" pitchFamily="34" charset="-122"/>
                <a:ea typeface="微软雅黑" panose="020B0503020204020204" pitchFamily="34" charset="-122"/>
              </a:rPr>
              <a:t>tmp</a:t>
            </a:r>
            <a:r>
              <a:rPr lang="en-US" altLang="zh-CN" sz="1400" dirty="0">
                <a:solidFill>
                  <a:srgbClr val="4C6062"/>
                </a:solidFill>
                <a:latin typeface="微软雅黑" panose="020B0503020204020204" pitchFamily="34" charset="-122"/>
                <a:ea typeface="微软雅黑" panose="020B0503020204020204" pitchFamily="34" charset="-122"/>
              </a:rPr>
              <a:t>]# chattr  +</a:t>
            </a:r>
            <a:r>
              <a:rPr lang="en-US" altLang="zh-CN" sz="1400" dirty="0" err="1">
                <a:solidFill>
                  <a:srgbClr val="4C6062"/>
                </a:solidFill>
                <a:latin typeface="微软雅黑" panose="020B0503020204020204" pitchFamily="34" charset="-122"/>
                <a:ea typeface="微软雅黑" panose="020B0503020204020204" pitchFamily="34" charset="-122"/>
              </a:rPr>
              <a:t>i</a:t>
            </a:r>
            <a:r>
              <a:rPr lang="en-US" altLang="zh-CN" sz="1400" dirty="0">
                <a:solidFill>
                  <a:srgbClr val="4C6062"/>
                </a:solidFill>
                <a:latin typeface="微软雅黑" panose="020B0503020204020204" pitchFamily="34" charset="-122"/>
                <a:ea typeface="微软雅黑" panose="020B0503020204020204" pitchFamily="34" charset="-122"/>
              </a:rPr>
              <a:t> </a:t>
            </a:r>
            <a:r>
              <a:rPr lang="en-US" altLang="zh-CN" sz="1400" dirty="0" err="1">
                <a:solidFill>
                  <a:srgbClr val="4C6062"/>
                </a:solidFill>
                <a:latin typeface="微软雅黑" panose="020B0503020204020204" pitchFamily="34" charset="-122"/>
                <a:ea typeface="微软雅黑" panose="020B0503020204020204" pitchFamily="34" charset="-122"/>
              </a:rPr>
              <a:t>attrtest</a:t>
            </a:r>
            <a:r>
              <a:rPr lang="en-US" altLang="zh-CN" sz="1400" dirty="0">
                <a:solidFill>
                  <a:srgbClr val="4C6062"/>
                </a:solidFill>
                <a:latin typeface="微软雅黑" panose="020B0503020204020204" pitchFamily="34" charset="-122"/>
                <a:ea typeface="微软雅黑" panose="020B0503020204020204" pitchFamily="34" charset="-122"/>
              </a:rPr>
              <a:t> &lt;==</a:t>
            </a:r>
            <a:r>
              <a:rPr lang="zh-CN" altLang="en-US" sz="1400" dirty="0">
                <a:solidFill>
                  <a:srgbClr val="4C6062"/>
                </a:solidFill>
                <a:latin typeface="微软雅黑" panose="020B0503020204020204" pitchFamily="34" charset="-122"/>
                <a:ea typeface="微软雅黑" panose="020B0503020204020204" pitchFamily="34" charset="-122"/>
              </a:rPr>
              <a:t>给予</a:t>
            </a:r>
            <a:r>
              <a:rPr lang="en-US" altLang="zh-CN" sz="1400" dirty="0" err="1">
                <a:solidFill>
                  <a:srgbClr val="4C6062"/>
                </a:solidFill>
                <a:latin typeface="微软雅黑" panose="020B0503020204020204" pitchFamily="34" charset="-122"/>
                <a:ea typeface="微软雅黑" panose="020B0503020204020204" pitchFamily="34" charset="-122"/>
              </a:rPr>
              <a:t>i</a:t>
            </a:r>
            <a:r>
              <a:rPr lang="zh-CN" altLang="en-US" sz="1400" dirty="0">
                <a:solidFill>
                  <a:srgbClr val="4C6062"/>
                </a:solidFill>
                <a:latin typeface="微软雅黑" panose="020B0503020204020204" pitchFamily="34" charset="-122"/>
                <a:ea typeface="微软雅黑" panose="020B0503020204020204" pitchFamily="34" charset="-122"/>
              </a:rPr>
              <a:t>属性</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a:t>
            </a:r>
            <a:r>
              <a:rPr lang="en-US" altLang="zh-CN" sz="1400" dirty="0" err="1">
                <a:solidFill>
                  <a:srgbClr val="4C6062"/>
                </a:solidFill>
                <a:latin typeface="微软雅黑" panose="020B0503020204020204" pitchFamily="34" charset="-122"/>
                <a:ea typeface="微软雅黑" panose="020B0503020204020204" pitchFamily="34" charset="-122"/>
              </a:rPr>
              <a:t>tmp</a:t>
            </a:r>
            <a:r>
              <a:rPr lang="en-US" altLang="zh-CN" sz="1400" dirty="0">
                <a:solidFill>
                  <a:srgbClr val="4C6062"/>
                </a:solidFill>
                <a:latin typeface="微软雅黑" panose="020B0503020204020204" pitchFamily="34" charset="-122"/>
                <a:ea typeface="微软雅黑" panose="020B0503020204020204" pitchFamily="34" charset="-122"/>
              </a:rPr>
              <a:t>]# rm </a:t>
            </a:r>
            <a:r>
              <a:rPr lang="en-US" altLang="zh-CN" sz="1400" dirty="0" err="1">
                <a:solidFill>
                  <a:srgbClr val="4C6062"/>
                </a:solidFill>
                <a:latin typeface="微软雅黑" panose="020B0503020204020204" pitchFamily="34" charset="-122"/>
                <a:ea typeface="微软雅黑" panose="020B0503020204020204" pitchFamily="34" charset="-122"/>
              </a:rPr>
              <a:t>attrtest</a:t>
            </a:r>
            <a:r>
              <a:rPr lang="en-US" altLang="zh-CN" sz="1400" dirty="0">
                <a:solidFill>
                  <a:srgbClr val="4C6062"/>
                </a:solidFill>
                <a:latin typeface="微软雅黑" panose="020B0503020204020204" pitchFamily="34" charset="-122"/>
                <a:ea typeface="微软雅黑" panose="020B0503020204020204" pitchFamily="34" charset="-122"/>
              </a:rPr>
              <a:t>         	&lt;==</a:t>
            </a:r>
            <a:r>
              <a:rPr lang="zh-CN" altLang="en-US" sz="1400" dirty="0">
                <a:solidFill>
                  <a:srgbClr val="4C6062"/>
                </a:solidFill>
                <a:latin typeface="微软雅黑" panose="020B0503020204020204" pitchFamily="34" charset="-122"/>
                <a:ea typeface="微软雅黑" panose="020B0503020204020204" pitchFamily="34" charset="-122"/>
              </a:rPr>
              <a:t>尝试删除，查看结果</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rm</a:t>
            </a:r>
            <a:r>
              <a:rPr lang="zh-CN" altLang="en-US" sz="1400" dirty="0">
                <a:solidFill>
                  <a:srgbClr val="4C6062"/>
                </a:solidFill>
                <a:latin typeface="微软雅黑" panose="020B0503020204020204" pitchFamily="34" charset="-122"/>
                <a:ea typeface="微软雅黑" panose="020B0503020204020204" pitchFamily="34" charset="-122"/>
              </a:rPr>
              <a:t>：是否删除普通空文件 </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attrtest</a:t>
            </a:r>
            <a:r>
              <a:rPr lang="en-US" altLang="zh-CN" sz="1400" dirty="0">
                <a:solidFill>
                  <a:srgbClr val="4C6062"/>
                </a:solidFill>
                <a:latin typeface="微软雅黑" panose="020B0503020204020204" pitchFamily="34" charset="-122"/>
                <a:ea typeface="微软雅黑" panose="020B0503020204020204" pitchFamily="34" charset="-122"/>
              </a:rPr>
              <a:t>'</a:t>
            </a: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y</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rm: </a:t>
            </a:r>
            <a:r>
              <a:rPr lang="zh-CN" altLang="en-US" sz="1400" dirty="0">
                <a:solidFill>
                  <a:srgbClr val="4C6062"/>
                </a:solidFill>
                <a:latin typeface="微软雅黑" panose="020B0503020204020204" pitchFamily="34" charset="-122"/>
                <a:ea typeface="微软雅黑" panose="020B0503020204020204" pitchFamily="34" charset="-122"/>
              </a:rPr>
              <a:t>无法删除</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attrtest</a:t>
            </a:r>
            <a:r>
              <a:rPr lang="en-US" altLang="zh-CN" sz="1400" dirty="0">
                <a:solidFill>
                  <a:srgbClr val="4C6062"/>
                </a:solidFill>
                <a:latin typeface="微软雅黑" panose="020B0503020204020204" pitchFamily="34" charset="-122"/>
                <a:ea typeface="微软雅黑" panose="020B0503020204020204" pitchFamily="34" charset="-122"/>
              </a:rPr>
              <a:t>': </a:t>
            </a:r>
            <a:r>
              <a:rPr lang="zh-CN" altLang="en-US" sz="1400" dirty="0">
                <a:solidFill>
                  <a:srgbClr val="4C6062"/>
                </a:solidFill>
                <a:latin typeface="微软雅黑" panose="020B0503020204020204" pitchFamily="34" charset="-122"/>
                <a:ea typeface="微软雅黑" panose="020B0503020204020204" pitchFamily="34" charset="-122"/>
              </a:rPr>
              <a:t>不允许的操作			</a:t>
            </a:r>
            <a:r>
              <a:rPr lang="en-US" altLang="zh-CN" sz="1400" dirty="0">
                <a:solidFill>
                  <a:srgbClr val="4C6062"/>
                </a:solidFill>
                <a:latin typeface="微软雅黑" panose="020B0503020204020204" pitchFamily="34" charset="-122"/>
                <a:ea typeface="微软雅黑" panose="020B0503020204020204" pitchFamily="34" charset="-122"/>
              </a:rPr>
              <a:t>&lt;==</a:t>
            </a:r>
            <a:r>
              <a:rPr lang="zh-CN" altLang="en-US" sz="1400" dirty="0">
                <a:solidFill>
                  <a:srgbClr val="4C6062"/>
                </a:solidFill>
                <a:latin typeface="微软雅黑" panose="020B0503020204020204" pitchFamily="34" charset="-122"/>
                <a:ea typeface="微软雅黑" panose="020B0503020204020204" pitchFamily="34" charset="-122"/>
              </a:rPr>
              <a:t>操作不允许</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a:t>
            </a:r>
            <a:r>
              <a:rPr lang="zh-CN" altLang="en-US" sz="1400" dirty="0">
                <a:solidFill>
                  <a:srgbClr val="4C6062"/>
                </a:solidFill>
                <a:latin typeface="微软雅黑" panose="020B0503020204020204" pitchFamily="34" charset="-122"/>
                <a:ea typeface="微软雅黑" panose="020B0503020204020204" pitchFamily="34" charset="-122"/>
              </a:rPr>
              <a:t>看到了吗？连</a:t>
            </a:r>
            <a:r>
              <a:rPr lang="en-US" altLang="zh-CN" sz="1400" dirty="0">
                <a:solidFill>
                  <a:srgbClr val="4C6062"/>
                </a:solidFill>
                <a:latin typeface="微软雅黑" panose="020B0503020204020204" pitchFamily="34" charset="-122"/>
                <a:ea typeface="微软雅黑" panose="020B0503020204020204" pitchFamily="34" charset="-122"/>
              </a:rPr>
              <a:t>root</a:t>
            </a:r>
            <a:r>
              <a:rPr lang="zh-CN" altLang="en-US" sz="1400" dirty="0">
                <a:solidFill>
                  <a:srgbClr val="4C6062"/>
                </a:solidFill>
                <a:latin typeface="微软雅黑" panose="020B0503020204020204" pitchFamily="34" charset="-122"/>
                <a:ea typeface="微软雅黑" panose="020B0503020204020204" pitchFamily="34" charset="-122"/>
              </a:rPr>
              <a:t>也没有办法将这个文件删除！</a:t>
            </a:r>
            <a:endParaRPr lang="en-US" altLang="zh-CN"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05824" y="4618518"/>
            <a:ext cx="10029284" cy="8776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4-2  </a:t>
            </a:r>
            <a:r>
              <a:rPr lang="zh-CN" altLang="en-US" dirty="0"/>
              <a:t>修改文件与目录的默认权限与隐藏权限</a:t>
            </a:r>
            <a:endParaRPr lang="zh-CN" altLang="en-US" b="0" dirty="0"/>
          </a:p>
        </p:txBody>
      </p:sp>
      <p:sp>
        <p:nvSpPr>
          <p:cNvPr id="2" name="文本框 1"/>
          <p:cNvSpPr txBox="1"/>
          <p:nvPr/>
        </p:nvSpPr>
        <p:spPr>
          <a:xfrm>
            <a:off x="984793" y="1471587"/>
            <a:ext cx="9888772" cy="404726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 </a:t>
            </a:r>
            <a:r>
              <a:rPr lang="zh-CN" altLang="en-US" sz="2000" dirty="0">
                <a:solidFill>
                  <a:srgbClr val="4C6062"/>
                </a:solidFill>
                <a:latin typeface="微软雅黑" panose="020B0503020204020204" pitchFamily="34" charset="-122"/>
                <a:ea typeface="微软雅黑" panose="020B0503020204020204" pitchFamily="34" charset="-122"/>
              </a:rPr>
              <a:t>设置文件隐藏属性</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lsattr</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功能说明：显示文件隐藏属性。</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语法：</a:t>
            </a:r>
            <a:r>
              <a:rPr lang="en-US" altLang="zh-CN" sz="2000" dirty="0" err="1">
                <a:solidFill>
                  <a:srgbClr val="4C6062"/>
                </a:solidFill>
                <a:latin typeface="微软雅黑" panose="020B0503020204020204" pitchFamily="34" charset="-122"/>
                <a:ea typeface="微软雅黑" panose="020B0503020204020204" pitchFamily="34" charset="-122"/>
              </a:rPr>
              <a:t>lsattr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adR</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文件或目录</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a:t>
            </a:r>
            <a:r>
              <a:rPr lang="zh-CN" altLang="en-US" sz="2000" dirty="0">
                <a:solidFill>
                  <a:srgbClr val="4C6062"/>
                </a:solidFill>
                <a:latin typeface="微软雅黑" panose="020B0503020204020204" pitchFamily="34" charset="-122"/>
                <a:ea typeface="微软雅黑" panose="020B0503020204020204" pitchFamily="34" charset="-122"/>
              </a:rPr>
              <a:t>：将隐藏文件的属性也显示出来。</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-d</a:t>
            </a:r>
            <a:r>
              <a:rPr lang="zh-CN" altLang="en-US" sz="2000" dirty="0">
                <a:solidFill>
                  <a:srgbClr val="4C6062"/>
                </a:solidFill>
                <a:latin typeface="微软雅黑" panose="020B0503020204020204" pitchFamily="34" charset="-122"/>
                <a:ea typeface="微软雅黑" panose="020B0503020204020204" pitchFamily="34" charset="-122"/>
              </a:rPr>
              <a:t>：如果是目录，仅列出目录本身的属性而非目录内的文件名。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a:t>
            </a:r>
            <a:r>
              <a:rPr lang="zh-CN" altLang="en-US" sz="2000" dirty="0">
                <a:solidFill>
                  <a:srgbClr val="4C6062"/>
                </a:solidFill>
                <a:latin typeface="微软雅黑" panose="020B0503020204020204" pitchFamily="34" charset="-122"/>
                <a:ea typeface="微软雅黑" panose="020B0503020204020204" pitchFamily="34" charset="-122"/>
              </a:rPr>
              <a:t>：连同子目录的数据也一并列出来。</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fr-FR" altLang="zh-CN" sz="1400" dirty="0">
                <a:solidFill>
                  <a:srgbClr val="4C6062"/>
                </a:solidFill>
                <a:latin typeface="微软雅黑" panose="020B0503020204020204" pitchFamily="34" charset="-122"/>
                <a:ea typeface="微软雅黑" panose="020B0503020204020204" pitchFamily="34" charset="-122"/>
              </a:rPr>
              <a:t>[root@Server01 tmp]# chattr +aiS attrtest</a:t>
            </a:r>
            <a:endParaRPr lang="fr-FR"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fr-FR" altLang="zh-CN" sz="1400" dirty="0">
                <a:solidFill>
                  <a:srgbClr val="4C6062"/>
                </a:solidFill>
                <a:latin typeface="微软雅黑" panose="020B0503020204020204" pitchFamily="34" charset="-122"/>
                <a:ea typeface="微软雅黑" panose="020B0503020204020204" pitchFamily="34" charset="-122"/>
              </a:rPr>
              <a:t>[root@Server01 tmp]# lsattr attrtest</a:t>
            </a:r>
            <a:endParaRPr lang="fr-FR"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fr-FR" altLang="zh-CN" sz="1400" dirty="0">
                <a:solidFill>
                  <a:srgbClr val="4C6062"/>
                </a:solidFill>
                <a:latin typeface="微软雅黑" panose="020B0503020204020204" pitchFamily="34" charset="-122"/>
                <a:ea typeface="微软雅黑" panose="020B0503020204020204" pitchFamily="34" charset="-122"/>
              </a:rPr>
              <a:t>--S-ia---------- attrtest</a:t>
            </a:r>
            <a:endParaRPr lang="fr-FR" altLang="zh-CN"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05824" y="4496593"/>
            <a:ext cx="10029284" cy="231727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4-3  </a:t>
            </a:r>
            <a:r>
              <a:rPr lang="zh-CN" altLang="en-US" dirty="0"/>
              <a:t>使用文件访问控制列表</a:t>
            </a:r>
            <a:endParaRPr lang="zh-CN" altLang="en-US" b="0" dirty="0"/>
          </a:p>
        </p:txBody>
      </p:sp>
      <p:sp>
        <p:nvSpPr>
          <p:cNvPr id="2" name="文本框 1"/>
          <p:cNvSpPr txBox="1"/>
          <p:nvPr/>
        </p:nvSpPr>
        <p:spPr>
          <a:xfrm>
            <a:off x="984793" y="1471587"/>
            <a:ext cx="9888772" cy="544764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如果希望对某个指定的用户进行单独的权限控制，就需要用到文件的访问控制列表（</a:t>
            </a:r>
            <a:r>
              <a:rPr lang="en-US" altLang="zh-CN" sz="2000" dirty="0">
                <a:solidFill>
                  <a:srgbClr val="4C6062"/>
                </a:solidFill>
                <a:latin typeface="微软雅黑" panose="020B0503020204020204" pitchFamily="34" charset="-122"/>
                <a:ea typeface="微软雅黑" panose="020B0503020204020204" pitchFamily="34" charset="-122"/>
              </a:rPr>
              <a:t>Access Control List</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ACL</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 </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setfacl</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setfacl</a:t>
            </a:r>
            <a:r>
              <a:rPr lang="zh-CN" altLang="en-US" sz="2000" dirty="0">
                <a:solidFill>
                  <a:srgbClr val="4C6062"/>
                </a:solidFill>
                <a:latin typeface="微软雅黑" panose="020B0503020204020204" pitchFamily="34" charset="-122"/>
                <a:ea typeface="微软雅黑" panose="020B0503020204020204" pitchFamily="34" charset="-122"/>
              </a:rPr>
              <a:t>命令用于管理文件的</a:t>
            </a:r>
            <a:r>
              <a:rPr lang="en-US" altLang="zh-CN" sz="2000" dirty="0">
                <a:solidFill>
                  <a:srgbClr val="4C6062"/>
                </a:solidFill>
                <a:latin typeface="微软雅黑" panose="020B0503020204020204" pitchFamily="34" charset="-122"/>
                <a:ea typeface="微软雅黑" panose="020B0503020204020204" pitchFamily="34" charset="-122"/>
              </a:rPr>
              <a:t>ACL</a:t>
            </a:r>
            <a:r>
              <a:rPr lang="zh-CN" altLang="en-US" sz="2000" dirty="0">
                <a:solidFill>
                  <a:srgbClr val="4C6062"/>
                </a:solidFill>
                <a:latin typeface="微软雅黑" panose="020B0503020204020204" pitchFamily="34" charset="-122"/>
                <a:ea typeface="微软雅黑" panose="020B0503020204020204" pitchFamily="34" charset="-122"/>
              </a:rPr>
              <a:t>规则，格式为“</a:t>
            </a:r>
            <a:r>
              <a:rPr lang="en-US" altLang="zh-CN" sz="2000" dirty="0">
                <a:solidFill>
                  <a:srgbClr val="4C6062"/>
                </a:solidFill>
                <a:latin typeface="微软雅黑" panose="020B0503020204020204" pitchFamily="34" charset="-122"/>
                <a:ea typeface="微软雅黑" panose="020B0503020204020204" pitchFamily="34" charset="-122"/>
              </a:rPr>
              <a:t>setfacl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文件名称”。</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setfacl</a:t>
            </a:r>
            <a:r>
              <a:rPr lang="zh-CN" altLang="en-US" sz="2000" dirty="0">
                <a:solidFill>
                  <a:srgbClr val="4C6062"/>
                </a:solidFill>
                <a:latin typeface="微软雅黑" panose="020B0503020204020204" pitchFamily="34" charset="-122"/>
                <a:ea typeface="微软雅黑" panose="020B0503020204020204" pitchFamily="34" charset="-122"/>
              </a:rPr>
              <a:t>命令可以针对单一用户或用户组、单一文件或目录来进行读</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写</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执行权限的控制。下面来设置用户在</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目录上的权限：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[root@Server01 ~]# setfacl -Rm u:yangyun:rwx /root</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[root@Server01 ~]# </a:t>
            </a:r>
            <a:r>
              <a:rPr lang="en-US" altLang="zh-CN" sz="1200" dirty="0" err="1">
                <a:solidFill>
                  <a:srgbClr val="4C6062"/>
                </a:solidFill>
                <a:latin typeface="微软雅黑" panose="020B0503020204020204" pitchFamily="34" charset="-122"/>
                <a:ea typeface="微软雅黑" panose="020B0503020204020204" pitchFamily="34" charset="-122"/>
              </a:rPr>
              <a:t>su</a:t>
            </a:r>
            <a:r>
              <a:rPr lang="en-US" altLang="zh-CN" sz="1200" dirty="0">
                <a:solidFill>
                  <a:srgbClr val="4C6062"/>
                </a:solidFill>
                <a:latin typeface="微软雅黑" panose="020B0503020204020204" pitchFamily="34" charset="-122"/>
                <a:ea typeface="微软雅黑" panose="020B0503020204020204" pitchFamily="34" charset="-122"/>
              </a:rPr>
              <a:t> - </a:t>
            </a:r>
            <a:r>
              <a:rPr lang="en-US" altLang="zh-CN" sz="1200" dirty="0" err="1">
                <a:solidFill>
                  <a:srgbClr val="4C6062"/>
                </a:solidFill>
                <a:latin typeface="微软雅黑" panose="020B0503020204020204" pitchFamily="34" charset="-122"/>
                <a:ea typeface="微软雅黑" panose="020B0503020204020204" pitchFamily="34" charset="-122"/>
              </a:rPr>
              <a:t>yangyun</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[yangyun@Server01 ~]$ cd /root</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[yangyun@Server01 root]$ ls</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anaconda-</a:t>
            </a:r>
            <a:r>
              <a:rPr lang="en-US" altLang="zh-CN" sz="1200" dirty="0" err="1">
                <a:solidFill>
                  <a:srgbClr val="4C6062"/>
                </a:solidFill>
                <a:latin typeface="微软雅黑" panose="020B0503020204020204" pitchFamily="34" charset="-122"/>
                <a:ea typeface="微软雅黑" panose="020B0503020204020204" pitchFamily="34" charset="-122"/>
              </a:rPr>
              <a:t>ks.cfg</a:t>
            </a:r>
            <a:r>
              <a:rPr lang="en-US" altLang="zh-CN" sz="1200" dirty="0">
                <a:solidFill>
                  <a:srgbClr val="4C6062"/>
                </a:solidFill>
                <a:latin typeface="微软雅黑" panose="020B0503020204020204" pitchFamily="34" charset="-122"/>
                <a:ea typeface="微软雅黑" panose="020B0503020204020204" pitchFamily="34" charset="-122"/>
              </a:rPr>
              <a:t>  Downloads  file3                 Music     test2  tr</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Desktop          file1      initial-setup-</a:t>
            </a:r>
            <a:r>
              <a:rPr lang="en-US" altLang="zh-CN" sz="1200" dirty="0" err="1">
                <a:solidFill>
                  <a:srgbClr val="4C6062"/>
                </a:solidFill>
                <a:latin typeface="微软雅黑" panose="020B0503020204020204" pitchFamily="34" charset="-122"/>
                <a:ea typeface="微软雅黑" panose="020B0503020204020204" pitchFamily="34" charset="-122"/>
              </a:rPr>
              <a:t>ks.cfg</a:t>
            </a:r>
            <a:r>
              <a:rPr lang="en-US" altLang="zh-CN" sz="1200" dirty="0">
                <a:solidFill>
                  <a:srgbClr val="4C6062"/>
                </a:solidFill>
                <a:latin typeface="微软雅黑" panose="020B0503020204020204" pitchFamily="34" charset="-122"/>
                <a:ea typeface="微软雅黑" panose="020B0503020204020204" pitchFamily="34" charset="-122"/>
              </a:rPr>
              <a:t>  Pictures  test3  Videos</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Documents        file2      </a:t>
            </a:r>
            <a:r>
              <a:rPr lang="en-US" altLang="zh-CN" sz="1200" dirty="0" err="1">
                <a:solidFill>
                  <a:srgbClr val="4C6062"/>
                </a:solidFill>
                <a:latin typeface="微软雅黑" panose="020B0503020204020204" pitchFamily="34" charset="-122"/>
                <a:ea typeface="微软雅黑" panose="020B0503020204020204" pitchFamily="34" charset="-122"/>
              </a:rPr>
              <a:t>man_db.bak</a:t>
            </a:r>
            <a:r>
              <a:rPr lang="en-US" altLang="zh-CN" sz="1200" dirty="0">
                <a:solidFill>
                  <a:srgbClr val="4C6062"/>
                </a:solidFill>
                <a:latin typeface="微软雅黑" panose="020B0503020204020204" pitchFamily="34" charset="-122"/>
                <a:ea typeface="微软雅黑" panose="020B0503020204020204" pitchFamily="34" charset="-122"/>
              </a:rPr>
              <a:t>            test1     test4</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[yangyun@Server01 root]$ cat anaconda-</a:t>
            </a:r>
            <a:r>
              <a:rPr lang="en-US" altLang="zh-CN" sz="1200" dirty="0" err="1">
                <a:solidFill>
                  <a:srgbClr val="4C6062"/>
                </a:solidFill>
                <a:latin typeface="微软雅黑" panose="020B0503020204020204" pitchFamily="34" charset="-122"/>
                <a:ea typeface="微软雅黑" panose="020B0503020204020204" pitchFamily="34" charset="-122"/>
              </a:rPr>
              <a:t>ks.cfg</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[yangyun@Server01 root]$ exit</a:t>
            </a:r>
            <a:endParaRPr lang="en-US" altLang="zh-CN" sz="12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05824" y="4039394"/>
            <a:ext cx="10029284" cy="109727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4-3  </a:t>
            </a:r>
            <a:r>
              <a:rPr lang="zh-CN" altLang="en-US" dirty="0"/>
              <a:t>使用文件访问控制列表</a:t>
            </a:r>
            <a:endParaRPr lang="zh-CN" altLang="en-US" b="0" dirty="0"/>
          </a:p>
        </p:txBody>
      </p:sp>
      <p:sp>
        <p:nvSpPr>
          <p:cNvPr id="2" name="文本框 1"/>
          <p:cNvSpPr txBox="1"/>
          <p:nvPr/>
        </p:nvSpPr>
        <p:spPr>
          <a:xfrm>
            <a:off x="984793" y="1471587"/>
            <a:ext cx="9888772" cy="3577390"/>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如果希望对某个指定的用户进行单独的权限控制，就需要用到文件的访问控制列表（</a:t>
            </a:r>
            <a:r>
              <a:rPr lang="en-US" altLang="zh-CN" sz="2000" dirty="0">
                <a:solidFill>
                  <a:srgbClr val="4C6062"/>
                </a:solidFill>
                <a:latin typeface="微软雅黑" panose="020B0503020204020204" pitchFamily="34" charset="-122"/>
                <a:ea typeface="微软雅黑" panose="020B0503020204020204" pitchFamily="34" charset="-122"/>
              </a:rPr>
              <a:t>Access Control List</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ACL</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 </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setfacl</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查看文件权限的最后一个点（</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）变成了加号（</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），这就意味着该文件已经设置了</a:t>
            </a:r>
            <a:r>
              <a:rPr lang="en-US" altLang="zh-CN" sz="2000" dirty="0">
                <a:solidFill>
                  <a:srgbClr val="4C6062"/>
                </a:solidFill>
                <a:latin typeface="微软雅黑" panose="020B0503020204020204" pitchFamily="34" charset="-122"/>
                <a:ea typeface="微软雅黑" panose="020B0503020204020204" pitchFamily="34" charset="-122"/>
              </a:rPr>
              <a:t>ACL</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nl-NL" altLang="zh-CN" sz="2000" dirty="0">
                <a:solidFill>
                  <a:srgbClr val="4C6062"/>
                </a:solidFill>
                <a:latin typeface="微软雅黑" panose="020B0503020204020204" pitchFamily="34" charset="-122"/>
                <a:ea typeface="微软雅黑" panose="020B0503020204020204" pitchFamily="34" charset="-122"/>
              </a:rPr>
              <a:t>[root@Server01 ~]# ls -ld /root</a:t>
            </a:r>
            <a:endParaRPr lang="nl-NL"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nl-NL" altLang="zh-CN" sz="2000" dirty="0">
                <a:solidFill>
                  <a:srgbClr val="4C6062"/>
                </a:solidFill>
                <a:latin typeface="微软雅黑" panose="020B0503020204020204" pitchFamily="34" charset="-122"/>
                <a:ea typeface="微软雅黑" panose="020B0503020204020204" pitchFamily="34" charset="-122"/>
              </a:rPr>
              <a:t>drwxrwx---+ 20 root root 4096  8</a:t>
            </a:r>
            <a:r>
              <a:rPr lang="zh-CN" altLang="nl-NL" sz="2000" dirty="0">
                <a:solidFill>
                  <a:srgbClr val="4C6062"/>
                </a:solidFill>
                <a:latin typeface="微软雅黑" panose="020B0503020204020204" pitchFamily="34" charset="-122"/>
                <a:ea typeface="微软雅黑" panose="020B0503020204020204" pitchFamily="34" charset="-122"/>
              </a:rPr>
              <a:t>月 </a:t>
            </a:r>
            <a:r>
              <a:rPr lang="nl-NL" altLang="zh-CN" sz="2000" dirty="0">
                <a:solidFill>
                  <a:srgbClr val="4C6062"/>
                </a:solidFill>
                <a:latin typeface="微软雅黑" panose="020B0503020204020204" pitchFamily="34" charset="-122"/>
                <a:ea typeface="微软雅黑" panose="020B0503020204020204" pitchFamily="34" charset="-122"/>
              </a:rPr>
              <a:t>22 02:40 /root</a:t>
            </a:r>
            <a:endParaRPr lang="nl-NL"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05824" y="3505994"/>
            <a:ext cx="10029284" cy="2750773"/>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4-3  </a:t>
            </a:r>
            <a:r>
              <a:rPr lang="zh-CN" altLang="en-US" dirty="0"/>
              <a:t>使用文件访问控制列表</a:t>
            </a:r>
            <a:endParaRPr lang="zh-CN" altLang="en-US" b="0" dirty="0"/>
          </a:p>
        </p:txBody>
      </p:sp>
      <p:sp>
        <p:nvSpPr>
          <p:cNvPr id="2" name="文本框 1"/>
          <p:cNvSpPr txBox="1"/>
          <p:nvPr/>
        </p:nvSpPr>
        <p:spPr>
          <a:xfrm>
            <a:off x="984793" y="1471587"/>
            <a:ext cx="9888772" cy="470898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如果希望对某个指定的用户进行单独的权限控制，就需要用到文件的访问控制列表（</a:t>
            </a:r>
            <a:r>
              <a:rPr lang="en-US" altLang="zh-CN" sz="2000" dirty="0">
                <a:solidFill>
                  <a:srgbClr val="4C6062"/>
                </a:solidFill>
                <a:latin typeface="微软雅黑" panose="020B0503020204020204" pitchFamily="34" charset="-122"/>
                <a:ea typeface="微软雅黑" panose="020B0503020204020204" pitchFamily="34" charset="-122"/>
              </a:rPr>
              <a:t>Access Control List</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ACL</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getfacl</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下面使用</a:t>
            </a:r>
            <a:r>
              <a:rPr lang="en-US" altLang="zh-CN" sz="2000" dirty="0">
                <a:solidFill>
                  <a:srgbClr val="4C6062"/>
                </a:solidFill>
                <a:latin typeface="微软雅黑" panose="020B0503020204020204" pitchFamily="34" charset="-122"/>
                <a:ea typeface="微软雅黑" panose="020B0503020204020204" pitchFamily="34" charset="-122"/>
              </a:rPr>
              <a:t>getfacl</a:t>
            </a:r>
            <a:r>
              <a:rPr lang="zh-CN" altLang="en-US" sz="2000" dirty="0">
                <a:solidFill>
                  <a:srgbClr val="4C6062"/>
                </a:solidFill>
                <a:latin typeface="微软雅黑" panose="020B0503020204020204" pitchFamily="34" charset="-122"/>
                <a:ea typeface="微软雅黑" panose="020B0503020204020204" pitchFamily="34" charset="-122"/>
              </a:rPr>
              <a:t>命令显示在</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管理员家目录上设置的所有</a:t>
            </a:r>
            <a:r>
              <a:rPr lang="en-US" altLang="zh-CN" sz="2000" dirty="0">
                <a:solidFill>
                  <a:srgbClr val="4C6062"/>
                </a:solidFill>
                <a:latin typeface="微软雅黑" panose="020B0503020204020204" pitchFamily="34" charset="-122"/>
                <a:ea typeface="微软雅黑" panose="020B0503020204020204" pitchFamily="34" charset="-122"/>
              </a:rPr>
              <a:t>ACL</a:t>
            </a:r>
            <a:r>
              <a:rPr lang="zh-CN" altLang="en-US" sz="2000" dirty="0">
                <a:solidFill>
                  <a:srgbClr val="4C6062"/>
                </a:solidFill>
                <a:latin typeface="微软雅黑" panose="020B0503020204020204" pitchFamily="34" charset="-122"/>
                <a:ea typeface="微软雅黑" panose="020B0503020204020204" pitchFamily="34" charset="-122"/>
              </a:rPr>
              <a:t>信息。</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nl-NL" altLang="zh-CN" sz="1200" dirty="0">
                <a:solidFill>
                  <a:srgbClr val="4C6062"/>
                </a:solidFill>
                <a:latin typeface="微软雅黑" panose="020B0503020204020204" pitchFamily="34" charset="-122"/>
                <a:ea typeface="微软雅黑" panose="020B0503020204020204" pitchFamily="34" charset="-122"/>
              </a:rPr>
              <a:t>[root@Server01 ~]# getfacl /root</a:t>
            </a:r>
            <a:endParaRPr lang="nl-NL"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g</a:t>
            </a:r>
            <a:r>
              <a:rPr lang="nl-NL" altLang="zh-CN" sz="1200" dirty="0">
                <a:solidFill>
                  <a:srgbClr val="4C6062"/>
                </a:solidFill>
                <a:latin typeface="微软雅黑" panose="020B0503020204020204" pitchFamily="34" charset="-122"/>
                <a:ea typeface="微软雅黑" panose="020B0503020204020204" pitchFamily="34" charset="-122"/>
              </a:rPr>
              <a:t>etfacl: Removing leading '/' from absolute path names</a:t>
            </a:r>
            <a:endParaRPr lang="nl-NL"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nl-NL" altLang="zh-CN" sz="1200" dirty="0">
                <a:solidFill>
                  <a:srgbClr val="4C6062"/>
                </a:solidFill>
                <a:latin typeface="微软雅黑" panose="020B0503020204020204" pitchFamily="34" charset="-122"/>
                <a:ea typeface="微软雅黑" panose="020B0503020204020204" pitchFamily="34" charset="-122"/>
              </a:rPr>
              <a:t># file: root</a:t>
            </a:r>
            <a:endParaRPr lang="nl-NL"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nl-NL" altLang="zh-CN" sz="1200" dirty="0">
                <a:solidFill>
                  <a:srgbClr val="4C6062"/>
                </a:solidFill>
                <a:latin typeface="微软雅黑" panose="020B0503020204020204" pitchFamily="34" charset="-122"/>
                <a:ea typeface="微软雅黑" panose="020B0503020204020204" pitchFamily="34" charset="-122"/>
              </a:rPr>
              <a:t># owner: root</a:t>
            </a:r>
            <a:endParaRPr lang="nl-NL"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nl-NL" altLang="zh-CN" sz="1200" dirty="0">
                <a:solidFill>
                  <a:srgbClr val="4C6062"/>
                </a:solidFill>
                <a:latin typeface="微软雅黑" panose="020B0503020204020204" pitchFamily="34" charset="-122"/>
                <a:ea typeface="微软雅黑" panose="020B0503020204020204" pitchFamily="34" charset="-122"/>
              </a:rPr>
              <a:t># group: root</a:t>
            </a:r>
            <a:endParaRPr lang="nl-NL"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nl-NL" altLang="zh-CN" sz="1200" dirty="0">
                <a:solidFill>
                  <a:srgbClr val="4C6062"/>
                </a:solidFill>
                <a:latin typeface="微软雅黑" panose="020B0503020204020204" pitchFamily="34" charset="-122"/>
                <a:ea typeface="微软雅黑" panose="020B0503020204020204" pitchFamily="34" charset="-122"/>
              </a:rPr>
              <a:t>user::r-x</a:t>
            </a:r>
            <a:endParaRPr lang="nl-NL"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nl-NL" altLang="zh-CN" sz="1200" dirty="0">
                <a:solidFill>
                  <a:srgbClr val="4C6062"/>
                </a:solidFill>
                <a:latin typeface="微软雅黑" panose="020B0503020204020204" pitchFamily="34" charset="-122"/>
                <a:ea typeface="微软雅黑" panose="020B0503020204020204" pitchFamily="34" charset="-122"/>
              </a:rPr>
              <a:t>user:yangyun:rwx</a:t>
            </a:r>
            <a:endParaRPr lang="nl-NL"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nl-NL" altLang="zh-CN" sz="1200" dirty="0">
                <a:solidFill>
                  <a:srgbClr val="4C6062"/>
                </a:solidFill>
                <a:latin typeface="微软雅黑" panose="020B0503020204020204" pitchFamily="34" charset="-122"/>
                <a:ea typeface="微软雅黑" panose="020B0503020204020204" pitchFamily="34" charset="-122"/>
              </a:rPr>
              <a:t>group::r-x</a:t>
            </a:r>
            <a:endParaRPr lang="nl-NL"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nl-NL" altLang="zh-CN" sz="1200" dirty="0">
                <a:solidFill>
                  <a:srgbClr val="4C6062"/>
                </a:solidFill>
                <a:latin typeface="微软雅黑" panose="020B0503020204020204" pitchFamily="34" charset="-122"/>
                <a:ea typeface="微软雅黑" panose="020B0503020204020204" pitchFamily="34" charset="-122"/>
              </a:rPr>
              <a:t>mask::rwx</a:t>
            </a:r>
            <a:endParaRPr lang="nl-NL"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nl-NL" altLang="zh-CN" sz="1200" dirty="0">
                <a:solidFill>
                  <a:srgbClr val="4C6062"/>
                </a:solidFill>
                <a:latin typeface="微软雅黑" panose="020B0503020204020204" pitchFamily="34" charset="-122"/>
                <a:ea typeface="微软雅黑" panose="020B0503020204020204" pitchFamily="34" charset="-122"/>
              </a:rPr>
              <a:t>other::---</a:t>
            </a:r>
            <a:endParaRPr lang="nl-NL" altLang="zh-CN" sz="12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4.4  </a:t>
            </a:r>
            <a:r>
              <a:rPr lang="zh-CN" altLang="en-US" dirty="0"/>
              <a:t>企业实战与应用</a:t>
            </a:r>
            <a:endParaRPr lang="zh-CN" altLang="en-US" b="0" dirty="0"/>
          </a:p>
        </p:txBody>
      </p:sp>
      <p:sp>
        <p:nvSpPr>
          <p:cNvPr id="2" name="文本框 1"/>
          <p:cNvSpPr txBox="1"/>
          <p:nvPr/>
        </p:nvSpPr>
        <p:spPr>
          <a:xfrm>
            <a:off x="984793" y="1471587"/>
            <a:ext cx="9888772" cy="481670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．情境及需求</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情境：假设系统中有两个账号，分别是</a:t>
            </a:r>
            <a:r>
              <a:rPr lang="en-US" altLang="zh-CN" sz="2000" dirty="0" err="1">
                <a:solidFill>
                  <a:srgbClr val="4C6062"/>
                </a:solidFill>
                <a:latin typeface="微软雅黑" panose="020B0503020204020204" pitchFamily="34" charset="-122"/>
                <a:ea typeface="微软雅黑" panose="020B0503020204020204" pitchFamily="34" charset="-122"/>
              </a:rPr>
              <a:t>alex</a:t>
            </a:r>
            <a:r>
              <a:rPr lang="zh-CN" altLang="en-US" sz="2000" dirty="0">
                <a:solidFill>
                  <a:srgbClr val="4C6062"/>
                </a:solidFill>
                <a:latin typeface="微软雅黑" panose="020B0503020204020204" pitchFamily="34" charset="-122"/>
                <a:ea typeface="微软雅黑" panose="020B0503020204020204" pitchFamily="34" charset="-122"/>
              </a:rPr>
              <a:t>与</a:t>
            </a:r>
            <a:r>
              <a:rPr lang="en-US" altLang="zh-CN" sz="2000" dirty="0" err="1">
                <a:solidFill>
                  <a:srgbClr val="4C6062"/>
                </a:solidFill>
                <a:latin typeface="微软雅黑" panose="020B0503020204020204" pitchFamily="34" charset="-122"/>
                <a:ea typeface="微软雅黑" panose="020B0503020204020204" pitchFamily="34" charset="-122"/>
              </a:rPr>
              <a:t>arod</a:t>
            </a:r>
            <a:r>
              <a:rPr lang="zh-CN" altLang="en-US" sz="2000" dirty="0">
                <a:solidFill>
                  <a:srgbClr val="4C6062"/>
                </a:solidFill>
                <a:latin typeface="微软雅黑" panose="020B0503020204020204" pitchFamily="34" charset="-122"/>
                <a:ea typeface="微软雅黑" panose="020B0503020204020204" pitchFamily="34" charset="-122"/>
              </a:rPr>
              <a:t>，这两个账号除了支持自己的组，还共同支持一个名为</a:t>
            </a:r>
            <a:r>
              <a:rPr lang="en-US" altLang="zh-CN" sz="2000" dirty="0">
                <a:solidFill>
                  <a:srgbClr val="4C6062"/>
                </a:solidFill>
                <a:latin typeface="微软雅黑" panose="020B0503020204020204" pitchFamily="34" charset="-122"/>
                <a:ea typeface="微软雅黑" panose="020B0503020204020204" pitchFamily="34" charset="-122"/>
              </a:rPr>
              <a:t>project</a:t>
            </a:r>
            <a:r>
              <a:rPr lang="zh-CN" altLang="en-US" sz="2000" dirty="0">
                <a:solidFill>
                  <a:srgbClr val="4C6062"/>
                </a:solidFill>
                <a:latin typeface="微软雅黑" panose="020B0503020204020204" pitchFamily="34" charset="-122"/>
                <a:ea typeface="微软雅黑" panose="020B0503020204020204" pitchFamily="34" charset="-122"/>
              </a:rPr>
              <a:t>的组。如这两个账号需要共同拥有</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srv</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ahome</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目录的开发权，且该目录不允许其他账号进入查阅，请问该目录的权限应如何设定？请先以传统权限说明，再以</a:t>
            </a:r>
            <a:r>
              <a:rPr lang="en-US" altLang="zh-CN" sz="2000" dirty="0">
                <a:solidFill>
                  <a:srgbClr val="4C6062"/>
                </a:solidFill>
                <a:latin typeface="微软雅黑" panose="020B0503020204020204" pitchFamily="34" charset="-122"/>
                <a:ea typeface="微软雅黑" panose="020B0503020204020204" pitchFamily="34" charset="-122"/>
              </a:rPr>
              <a:t>SGID</a:t>
            </a:r>
            <a:r>
              <a:rPr lang="zh-CN" altLang="en-US" sz="2000" dirty="0">
                <a:solidFill>
                  <a:srgbClr val="4C6062"/>
                </a:solidFill>
                <a:latin typeface="微软雅黑" panose="020B0503020204020204" pitchFamily="34" charset="-122"/>
                <a:ea typeface="微软雅黑" panose="020B0503020204020204" pitchFamily="34" charset="-122"/>
              </a:rPr>
              <a:t>的功能解析。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目标：了解为何项目开发时，目录最好设定</a:t>
            </a:r>
            <a:r>
              <a:rPr lang="en-US" altLang="zh-CN" sz="2000" dirty="0">
                <a:solidFill>
                  <a:srgbClr val="4C6062"/>
                </a:solidFill>
                <a:latin typeface="微软雅黑" panose="020B0503020204020204" pitchFamily="34" charset="-122"/>
                <a:ea typeface="微软雅黑" panose="020B0503020204020204" pitchFamily="34" charset="-122"/>
              </a:rPr>
              <a:t>SGID</a:t>
            </a:r>
            <a:r>
              <a:rPr lang="zh-CN" altLang="en-US" sz="2000" dirty="0">
                <a:solidFill>
                  <a:srgbClr val="4C6062"/>
                </a:solidFill>
                <a:latin typeface="微软雅黑" panose="020B0503020204020204" pitchFamily="34" charset="-122"/>
                <a:ea typeface="微软雅黑" panose="020B0503020204020204" pitchFamily="34" charset="-122"/>
              </a:rPr>
              <a:t>的权限。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前提：多个账号支持同一组，且共同拥有目录的使用权。</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需求：需要使用</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的身份运行</a:t>
            </a:r>
            <a:r>
              <a:rPr lang="en-US" altLang="zh-CN" sz="2000" dirty="0">
                <a:solidFill>
                  <a:srgbClr val="4C6062"/>
                </a:solidFill>
                <a:latin typeface="微软雅黑" panose="020B0503020204020204" pitchFamily="34" charset="-122"/>
                <a:ea typeface="微软雅黑" panose="020B0503020204020204" pitchFamily="34" charset="-122"/>
              </a:rPr>
              <a:t>chmod</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chgrp</a:t>
            </a:r>
            <a:r>
              <a:rPr lang="zh-CN" altLang="en-US" sz="2000" dirty="0">
                <a:solidFill>
                  <a:srgbClr val="4C6062"/>
                </a:solidFill>
                <a:latin typeface="微软雅黑" panose="020B0503020204020204" pitchFamily="34" charset="-122"/>
                <a:ea typeface="微软雅黑" panose="020B0503020204020204" pitchFamily="34" charset="-122"/>
              </a:rPr>
              <a:t>等命令，帮用户设定好他们的开发环境。这也是管理员的重要任务之一。</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nl-NL" altLang="zh-CN" sz="12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4.4  </a:t>
            </a:r>
            <a:r>
              <a:rPr lang="zh-CN" altLang="en-US" dirty="0"/>
              <a:t>企业实战与应用</a:t>
            </a:r>
            <a:endParaRPr lang="zh-CN" altLang="en-US" b="0" dirty="0"/>
          </a:p>
        </p:txBody>
      </p:sp>
      <p:sp>
        <p:nvSpPr>
          <p:cNvPr id="2" name="文本框 1"/>
          <p:cNvSpPr txBox="1"/>
          <p:nvPr/>
        </p:nvSpPr>
        <p:spPr>
          <a:xfrm>
            <a:off x="984793" y="1471587"/>
            <a:ext cx="9888772" cy="495520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．解决方案</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）制作出这两个账号的相关数据，如下所示。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a:t>
            </a:r>
            <a:r>
              <a:rPr lang="en-US" altLang="zh-CN" sz="1600" dirty="0" err="1">
                <a:solidFill>
                  <a:srgbClr val="4C6062"/>
                </a:solidFill>
                <a:latin typeface="微软雅黑" panose="020B0503020204020204" pitchFamily="34" charset="-122"/>
                <a:ea typeface="微软雅黑" panose="020B0503020204020204" pitchFamily="34" charset="-122"/>
              </a:rPr>
              <a:t>groupadd</a:t>
            </a:r>
            <a:r>
              <a:rPr lang="en-US" altLang="zh-CN" sz="1600" dirty="0">
                <a:solidFill>
                  <a:srgbClr val="4C6062"/>
                </a:solidFill>
                <a:latin typeface="微软雅黑" panose="020B0503020204020204" pitchFamily="34" charset="-122"/>
                <a:ea typeface="微软雅黑" panose="020B0503020204020204" pitchFamily="34" charset="-122"/>
              </a:rPr>
              <a:t> project       &lt;==</a:t>
            </a:r>
            <a:r>
              <a:rPr lang="zh-CN" altLang="en-US" sz="1600" dirty="0">
                <a:solidFill>
                  <a:srgbClr val="4C6062"/>
                </a:solidFill>
                <a:latin typeface="微软雅黑" panose="020B0503020204020204" pitchFamily="34" charset="-122"/>
                <a:ea typeface="微软雅黑" panose="020B0503020204020204" pitchFamily="34" charset="-122"/>
              </a:rPr>
              <a:t>增加新的组</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a:t>
            </a:r>
            <a:r>
              <a:rPr lang="en-US" altLang="zh-CN" sz="1600" dirty="0" err="1">
                <a:solidFill>
                  <a:srgbClr val="4C6062"/>
                </a:solidFill>
                <a:latin typeface="微软雅黑" panose="020B0503020204020204" pitchFamily="34" charset="-122"/>
                <a:ea typeface="微软雅黑" panose="020B0503020204020204" pitchFamily="34" charset="-122"/>
              </a:rPr>
              <a:t>useradd</a:t>
            </a:r>
            <a:r>
              <a:rPr lang="en-US" altLang="zh-CN" sz="1600" dirty="0">
                <a:solidFill>
                  <a:srgbClr val="4C6062"/>
                </a:solidFill>
                <a:latin typeface="微软雅黑" panose="020B0503020204020204" pitchFamily="34" charset="-122"/>
                <a:ea typeface="微软雅黑" panose="020B0503020204020204" pitchFamily="34" charset="-122"/>
              </a:rPr>
              <a:t> -G project </a:t>
            </a:r>
            <a:r>
              <a:rPr lang="en-US" altLang="zh-CN" sz="1600" dirty="0" err="1">
                <a:solidFill>
                  <a:srgbClr val="4C6062"/>
                </a:solidFill>
                <a:latin typeface="微软雅黑" panose="020B0503020204020204" pitchFamily="34" charset="-122"/>
                <a:ea typeface="微软雅黑" panose="020B0503020204020204" pitchFamily="34" charset="-122"/>
              </a:rPr>
              <a:t>alex</a:t>
            </a:r>
            <a:r>
              <a:rPr lang="en-US" altLang="zh-CN" sz="1600" dirty="0">
                <a:solidFill>
                  <a:srgbClr val="4C6062"/>
                </a:solidFill>
                <a:latin typeface="微软雅黑" panose="020B0503020204020204" pitchFamily="34" charset="-122"/>
                <a:ea typeface="微软雅黑" panose="020B0503020204020204" pitchFamily="34" charset="-122"/>
              </a:rPr>
              <a:t>  &lt;==</a:t>
            </a:r>
            <a:r>
              <a:rPr lang="zh-CN" altLang="en-US" sz="1600" dirty="0">
                <a:solidFill>
                  <a:srgbClr val="4C6062"/>
                </a:solidFill>
                <a:latin typeface="微软雅黑" panose="020B0503020204020204" pitchFamily="34" charset="-122"/>
                <a:ea typeface="微软雅黑" panose="020B0503020204020204" pitchFamily="34" charset="-122"/>
              </a:rPr>
              <a:t>建立</a:t>
            </a:r>
            <a:r>
              <a:rPr lang="en-US" altLang="zh-CN" sz="1600" dirty="0" err="1">
                <a:solidFill>
                  <a:srgbClr val="4C6062"/>
                </a:solidFill>
                <a:latin typeface="微软雅黑" panose="020B0503020204020204" pitchFamily="34" charset="-122"/>
                <a:ea typeface="微软雅黑" panose="020B0503020204020204" pitchFamily="34" charset="-122"/>
              </a:rPr>
              <a:t>alex</a:t>
            </a:r>
            <a:r>
              <a:rPr lang="zh-CN" altLang="en-US" sz="1600" dirty="0">
                <a:solidFill>
                  <a:srgbClr val="4C6062"/>
                </a:solidFill>
                <a:latin typeface="微软雅黑" panose="020B0503020204020204" pitchFamily="34" charset="-122"/>
                <a:ea typeface="微软雅黑" panose="020B0503020204020204" pitchFamily="34" charset="-122"/>
              </a:rPr>
              <a:t>账号，且支持</a:t>
            </a:r>
            <a:r>
              <a:rPr lang="en-US" altLang="zh-CN" sz="1600" dirty="0">
                <a:solidFill>
                  <a:srgbClr val="4C6062"/>
                </a:solidFill>
                <a:latin typeface="微软雅黑" panose="020B0503020204020204" pitchFamily="34" charset="-122"/>
                <a:ea typeface="微软雅黑" panose="020B0503020204020204" pitchFamily="34" charset="-122"/>
              </a:rPr>
              <a:t>project</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a:t>
            </a:r>
            <a:r>
              <a:rPr lang="en-US" altLang="zh-CN" sz="1600" dirty="0" err="1">
                <a:solidFill>
                  <a:srgbClr val="4C6062"/>
                </a:solidFill>
                <a:latin typeface="微软雅黑" panose="020B0503020204020204" pitchFamily="34" charset="-122"/>
                <a:ea typeface="微软雅黑" panose="020B0503020204020204" pitchFamily="34" charset="-122"/>
              </a:rPr>
              <a:t>useradd</a:t>
            </a:r>
            <a:r>
              <a:rPr lang="en-US" altLang="zh-CN" sz="1600" dirty="0">
                <a:solidFill>
                  <a:srgbClr val="4C6062"/>
                </a:solidFill>
                <a:latin typeface="微软雅黑" panose="020B0503020204020204" pitchFamily="34" charset="-122"/>
                <a:ea typeface="微软雅黑" panose="020B0503020204020204" pitchFamily="34" charset="-122"/>
              </a:rPr>
              <a:t> -G project </a:t>
            </a:r>
            <a:r>
              <a:rPr lang="en-US" altLang="zh-CN" sz="1600" dirty="0" err="1">
                <a:solidFill>
                  <a:srgbClr val="4C6062"/>
                </a:solidFill>
                <a:latin typeface="微软雅黑" panose="020B0503020204020204" pitchFamily="34" charset="-122"/>
                <a:ea typeface="微软雅黑" panose="020B0503020204020204" pitchFamily="34" charset="-122"/>
              </a:rPr>
              <a:t>arod</a:t>
            </a:r>
            <a:r>
              <a:rPr lang="en-US" altLang="zh-CN" sz="1600" dirty="0">
                <a:solidFill>
                  <a:srgbClr val="4C6062"/>
                </a:solidFill>
                <a:latin typeface="微软雅黑" panose="020B0503020204020204" pitchFamily="34" charset="-122"/>
                <a:ea typeface="微软雅黑" panose="020B0503020204020204" pitchFamily="34" charset="-122"/>
              </a:rPr>
              <a:t>  &lt;==</a:t>
            </a:r>
            <a:r>
              <a:rPr lang="zh-CN" altLang="en-US" sz="1600" dirty="0">
                <a:solidFill>
                  <a:srgbClr val="4C6062"/>
                </a:solidFill>
                <a:latin typeface="微软雅黑" panose="020B0503020204020204" pitchFamily="34" charset="-122"/>
                <a:ea typeface="微软雅黑" panose="020B0503020204020204" pitchFamily="34" charset="-122"/>
              </a:rPr>
              <a:t>建立</a:t>
            </a:r>
            <a:r>
              <a:rPr lang="en-US" altLang="zh-CN" sz="1600" dirty="0" err="1">
                <a:solidFill>
                  <a:srgbClr val="4C6062"/>
                </a:solidFill>
                <a:latin typeface="微软雅黑" panose="020B0503020204020204" pitchFamily="34" charset="-122"/>
                <a:ea typeface="微软雅黑" panose="020B0503020204020204" pitchFamily="34" charset="-122"/>
              </a:rPr>
              <a:t>arod</a:t>
            </a:r>
            <a:r>
              <a:rPr lang="zh-CN" altLang="en-US" sz="1600" dirty="0">
                <a:solidFill>
                  <a:srgbClr val="4C6062"/>
                </a:solidFill>
                <a:latin typeface="微软雅黑" panose="020B0503020204020204" pitchFamily="34" charset="-122"/>
                <a:ea typeface="微软雅黑" panose="020B0503020204020204" pitchFamily="34" charset="-122"/>
              </a:rPr>
              <a:t>账号，且支持</a:t>
            </a:r>
            <a:r>
              <a:rPr lang="en-US" altLang="zh-CN" sz="1600" dirty="0">
                <a:solidFill>
                  <a:srgbClr val="4C6062"/>
                </a:solidFill>
                <a:latin typeface="微软雅黑" panose="020B0503020204020204" pitchFamily="34" charset="-122"/>
                <a:ea typeface="微软雅黑" panose="020B0503020204020204" pitchFamily="34" charset="-122"/>
              </a:rPr>
              <a:t>project</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id </a:t>
            </a:r>
            <a:r>
              <a:rPr lang="en-US" altLang="zh-CN" sz="1600" dirty="0" err="1">
                <a:solidFill>
                  <a:srgbClr val="4C6062"/>
                </a:solidFill>
                <a:latin typeface="微软雅黑" panose="020B0503020204020204" pitchFamily="34" charset="-122"/>
                <a:ea typeface="微软雅黑" panose="020B0503020204020204" pitchFamily="34" charset="-122"/>
              </a:rPr>
              <a:t>alex</a:t>
            </a:r>
            <a:r>
              <a:rPr lang="en-US" altLang="zh-CN" sz="1600" dirty="0">
                <a:solidFill>
                  <a:srgbClr val="4C6062"/>
                </a:solidFill>
                <a:latin typeface="微软雅黑" panose="020B0503020204020204" pitchFamily="34" charset="-122"/>
                <a:ea typeface="微软雅黑" panose="020B0503020204020204" pitchFamily="34" charset="-122"/>
              </a:rPr>
              <a:t>           &lt;==</a:t>
            </a:r>
            <a:r>
              <a:rPr lang="zh-CN" altLang="en-US" sz="1600" dirty="0">
                <a:solidFill>
                  <a:srgbClr val="4C6062"/>
                </a:solidFill>
                <a:latin typeface="微软雅黑" panose="020B0503020204020204" pitchFamily="34" charset="-122"/>
                <a:ea typeface="微软雅黑" panose="020B0503020204020204" pitchFamily="34" charset="-122"/>
              </a:rPr>
              <a:t>查阅</a:t>
            </a:r>
            <a:r>
              <a:rPr lang="en-US" altLang="zh-CN" sz="1600" dirty="0" err="1">
                <a:solidFill>
                  <a:srgbClr val="4C6062"/>
                </a:solidFill>
                <a:latin typeface="微软雅黑" panose="020B0503020204020204" pitchFamily="34" charset="-122"/>
                <a:ea typeface="微软雅黑" panose="020B0503020204020204" pitchFamily="34" charset="-122"/>
              </a:rPr>
              <a:t>alex</a:t>
            </a:r>
            <a:r>
              <a:rPr lang="zh-CN" altLang="en-US" sz="1600" dirty="0">
                <a:solidFill>
                  <a:srgbClr val="4C6062"/>
                </a:solidFill>
                <a:latin typeface="微软雅黑" panose="020B0503020204020204" pitchFamily="34" charset="-122"/>
                <a:ea typeface="微软雅黑" panose="020B0503020204020204" pitchFamily="34" charset="-122"/>
              </a:rPr>
              <a:t>账号的属性</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用户</a:t>
            </a:r>
            <a:r>
              <a:rPr lang="en-US" altLang="zh-CN" sz="1600" dirty="0">
                <a:solidFill>
                  <a:srgbClr val="4C6062"/>
                </a:solidFill>
                <a:latin typeface="微软雅黑" panose="020B0503020204020204" pitchFamily="34" charset="-122"/>
                <a:ea typeface="微软雅黑" panose="020B0503020204020204" pitchFamily="34" charset="-122"/>
              </a:rPr>
              <a:t>id=1012(</a:t>
            </a:r>
            <a:r>
              <a:rPr lang="en-US" altLang="zh-CN" sz="1600" dirty="0" err="1">
                <a:solidFill>
                  <a:srgbClr val="4C6062"/>
                </a:solidFill>
                <a:latin typeface="微软雅黑" panose="020B0503020204020204" pitchFamily="34" charset="-122"/>
                <a:ea typeface="微软雅黑" panose="020B0503020204020204" pitchFamily="34" charset="-122"/>
              </a:rPr>
              <a:t>alex</a:t>
            </a:r>
            <a:r>
              <a:rPr lang="en-US" altLang="zh-CN" sz="1600" dirty="0">
                <a:solidFill>
                  <a:srgbClr val="4C6062"/>
                </a:solidFill>
                <a:latin typeface="微软雅黑" panose="020B0503020204020204" pitchFamily="34" charset="-122"/>
                <a:ea typeface="微软雅黑" panose="020B0503020204020204" pitchFamily="34" charset="-122"/>
              </a:rPr>
              <a:t>) </a:t>
            </a:r>
            <a:r>
              <a:rPr lang="zh-CN" altLang="en-US" sz="1600" dirty="0">
                <a:solidFill>
                  <a:srgbClr val="4C6062"/>
                </a:solidFill>
                <a:latin typeface="微软雅黑" panose="020B0503020204020204" pitchFamily="34" charset="-122"/>
                <a:ea typeface="微软雅黑" panose="020B0503020204020204" pitchFamily="34" charset="-122"/>
              </a:rPr>
              <a:t>组</a:t>
            </a:r>
            <a:r>
              <a:rPr lang="en-US" altLang="zh-CN" sz="1600" dirty="0">
                <a:solidFill>
                  <a:srgbClr val="4C6062"/>
                </a:solidFill>
                <a:latin typeface="微软雅黑" panose="020B0503020204020204" pitchFamily="34" charset="-122"/>
                <a:ea typeface="微软雅黑" panose="020B0503020204020204" pitchFamily="34" charset="-122"/>
              </a:rPr>
              <a:t>id=1014(</a:t>
            </a:r>
            <a:r>
              <a:rPr lang="en-US" altLang="zh-CN" sz="1600" dirty="0" err="1">
                <a:solidFill>
                  <a:srgbClr val="4C6062"/>
                </a:solidFill>
                <a:latin typeface="微软雅黑" panose="020B0503020204020204" pitchFamily="34" charset="-122"/>
                <a:ea typeface="微软雅黑" panose="020B0503020204020204" pitchFamily="34" charset="-122"/>
              </a:rPr>
              <a:t>alex</a:t>
            </a:r>
            <a:r>
              <a:rPr lang="en-US" altLang="zh-CN" sz="1600" dirty="0">
                <a:solidFill>
                  <a:srgbClr val="4C6062"/>
                </a:solidFill>
                <a:latin typeface="微软雅黑" panose="020B0503020204020204" pitchFamily="34" charset="-122"/>
                <a:ea typeface="微软雅黑" panose="020B0503020204020204" pitchFamily="34" charset="-122"/>
              </a:rPr>
              <a:t>) </a:t>
            </a:r>
            <a:r>
              <a:rPr lang="zh-CN" altLang="en-US" sz="1600" dirty="0">
                <a:solidFill>
                  <a:srgbClr val="4C6062"/>
                </a:solidFill>
                <a:latin typeface="微软雅黑" panose="020B0503020204020204" pitchFamily="34" charset="-122"/>
                <a:ea typeface="微软雅黑" panose="020B0503020204020204" pitchFamily="34" charset="-122"/>
              </a:rPr>
              <a:t>组</a:t>
            </a:r>
            <a:r>
              <a:rPr lang="en-US" altLang="zh-CN" sz="1600" dirty="0">
                <a:solidFill>
                  <a:srgbClr val="4C6062"/>
                </a:solidFill>
                <a:latin typeface="微软雅黑" panose="020B0503020204020204" pitchFamily="34" charset="-122"/>
                <a:ea typeface="微软雅黑" panose="020B0503020204020204" pitchFamily="34" charset="-122"/>
              </a:rPr>
              <a:t>=1014(</a:t>
            </a:r>
            <a:r>
              <a:rPr lang="en-US" altLang="zh-CN" sz="1600" dirty="0" err="1">
                <a:solidFill>
                  <a:srgbClr val="4C6062"/>
                </a:solidFill>
                <a:latin typeface="微软雅黑" panose="020B0503020204020204" pitchFamily="34" charset="-122"/>
                <a:ea typeface="微软雅黑" panose="020B0503020204020204" pitchFamily="34" charset="-122"/>
              </a:rPr>
              <a:t>alex</a:t>
            </a:r>
            <a:r>
              <a:rPr lang="en-US" altLang="zh-CN" sz="1600" dirty="0">
                <a:solidFill>
                  <a:srgbClr val="4C6062"/>
                </a:solidFill>
                <a:latin typeface="微软雅黑" panose="020B0503020204020204" pitchFamily="34" charset="-122"/>
                <a:ea typeface="微软雅黑" panose="020B0503020204020204" pitchFamily="34" charset="-122"/>
              </a:rPr>
              <a:t>),1013(project) &lt;==</a:t>
            </a:r>
            <a:r>
              <a:rPr lang="zh-CN" altLang="en-US" sz="1600" dirty="0">
                <a:solidFill>
                  <a:srgbClr val="4C6062"/>
                </a:solidFill>
                <a:latin typeface="微软雅黑" panose="020B0503020204020204" pitchFamily="34" charset="-122"/>
                <a:ea typeface="微软雅黑" panose="020B0503020204020204" pitchFamily="34" charset="-122"/>
              </a:rPr>
              <a:t>确定有支持！</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id </a:t>
            </a:r>
            <a:r>
              <a:rPr lang="en-US" altLang="zh-CN" sz="1600" dirty="0" err="1">
                <a:solidFill>
                  <a:srgbClr val="4C6062"/>
                </a:solidFill>
                <a:latin typeface="微软雅黑" panose="020B0503020204020204" pitchFamily="34" charset="-122"/>
                <a:ea typeface="微软雅黑" panose="020B0503020204020204" pitchFamily="34" charset="-122"/>
              </a:rPr>
              <a:t>arod</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用户</a:t>
            </a:r>
            <a:r>
              <a:rPr lang="en-US" altLang="zh-CN" sz="1600" dirty="0">
                <a:solidFill>
                  <a:srgbClr val="4C6062"/>
                </a:solidFill>
                <a:latin typeface="微软雅黑" panose="020B0503020204020204" pitchFamily="34" charset="-122"/>
                <a:ea typeface="微软雅黑" panose="020B0503020204020204" pitchFamily="34" charset="-122"/>
              </a:rPr>
              <a:t>id=1013(</a:t>
            </a:r>
            <a:r>
              <a:rPr lang="en-US" altLang="zh-CN" sz="1600" dirty="0" err="1">
                <a:solidFill>
                  <a:srgbClr val="4C6062"/>
                </a:solidFill>
                <a:latin typeface="微软雅黑" panose="020B0503020204020204" pitchFamily="34" charset="-122"/>
                <a:ea typeface="微软雅黑" panose="020B0503020204020204" pitchFamily="34" charset="-122"/>
              </a:rPr>
              <a:t>arod</a:t>
            </a:r>
            <a:r>
              <a:rPr lang="en-US" altLang="zh-CN" sz="1600" dirty="0">
                <a:solidFill>
                  <a:srgbClr val="4C6062"/>
                </a:solidFill>
                <a:latin typeface="微软雅黑" panose="020B0503020204020204" pitchFamily="34" charset="-122"/>
                <a:ea typeface="微软雅黑" panose="020B0503020204020204" pitchFamily="34" charset="-122"/>
              </a:rPr>
              <a:t>) </a:t>
            </a:r>
            <a:r>
              <a:rPr lang="zh-CN" altLang="en-US" sz="1600" dirty="0">
                <a:solidFill>
                  <a:srgbClr val="4C6062"/>
                </a:solidFill>
                <a:latin typeface="微软雅黑" panose="020B0503020204020204" pitchFamily="34" charset="-122"/>
                <a:ea typeface="微软雅黑" panose="020B0503020204020204" pitchFamily="34" charset="-122"/>
              </a:rPr>
              <a:t>组</a:t>
            </a:r>
            <a:r>
              <a:rPr lang="en-US" altLang="zh-CN" sz="1600" dirty="0">
                <a:solidFill>
                  <a:srgbClr val="4C6062"/>
                </a:solidFill>
                <a:latin typeface="微软雅黑" panose="020B0503020204020204" pitchFamily="34" charset="-122"/>
                <a:ea typeface="微软雅黑" panose="020B0503020204020204" pitchFamily="34" charset="-122"/>
              </a:rPr>
              <a:t>id=1015(</a:t>
            </a:r>
            <a:r>
              <a:rPr lang="en-US" altLang="zh-CN" sz="1600" dirty="0" err="1">
                <a:solidFill>
                  <a:srgbClr val="4C6062"/>
                </a:solidFill>
                <a:latin typeface="微软雅黑" panose="020B0503020204020204" pitchFamily="34" charset="-122"/>
                <a:ea typeface="微软雅黑" panose="020B0503020204020204" pitchFamily="34" charset="-122"/>
              </a:rPr>
              <a:t>arod</a:t>
            </a:r>
            <a:r>
              <a:rPr lang="en-US" altLang="zh-CN" sz="1600" dirty="0">
                <a:solidFill>
                  <a:srgbClr val="4C6062"/>
                </a:solidFill>
                <a:latin typeface="微软雅黑" panose="020B0503020204020204" pitchFamily="34" charset="-122"/>
                <a:ea typeface="微软雅黑" panose="020B0503020204020204" pitchFamily="34" charset="-122"/>
              </a:rPr>
              <a:t>) </a:t>
            </a:r>
            <a:r>
              <a:rPr lang="zh-CN" altLang="en-US" sz="1600" dirty="0">
                <a:solidFill>
                  <a:srgbClr val="4C6062"/>
                </a:solidFill>
                <a:latin typeface="微软雅黑" panose="020B0503020204020204" pitchFamily="34" charset="-122"/>
                <a:ea typeface="微软雅黑" panose="020B0503020204020204" pitchFamily="34" charset="-122"/>
              </a:rPr>
              <a:t>组</a:t>
            </a:r>
            <a:r>
              <a:rPr lang="en-US" altLang="zh-CN" sz="1600" dirty="0">
                <a:solidFill>
                  <a:srgbClr val="4C6062"/>
                </a:solidFill>
                <a:latin typeface="微软雅黑" panose="020B0503020204020204" pitchFamily="34" charset="-122"/>
                <a:ea typeface="微软雅黑" panose="020B0503020204020204" pitchFamily="34" charset="-122"/>
              </a:rPr>
              <a:t>=1015(</a:t>
            </a:r>
            <a:r>
              <a:rPr lang="en-US" altLang="zh-CN" sz="1600" dirty="0" err="1">
                <a:solidFill>
                  <a:srgbClr val="4C6062"/>
                </a:solidFill>
                <a:latin typeface="微软雅黑" panose="020B0503020204020204" pitchFamily="34" charset="-122"/>
                <a:ea typeface="微软雅黑" panose="020B0503020204020204" pitchFamily="34" charset="-122"/>
              </a:rPr>
              <a:t>arod</a:t>
            </a:r>
            <a:r>
              <a:rPr lang="en-US" altLang="zh-CN" sz="1600" dirty="0">
                <a:solidFill>
                  <a:srgbClr val="4C6062"/>
                </a:solidFill>
                <a:latin typeface="微软雅黑" panose="020B0503020204020204" pitchFamily="34" charset="-122"/>
                <a:ea typeface="微软雅黑" panose="020B0503020204020204" pitchFamily="34" charset="-122"/>
              </a:rPr>
              <a:t>),1013(project)</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）建立所需要开发的项目目录。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mkdir</a:t>
            </a:r>
            <a:r>
              <a:rPr lang="en-US" altLang="zh-CN" sz="1800" dirty="0">
                <a:solidFill>
                  <a:srgbClr val="4C6062"/>
                </a:solidFill>
                <a:latin typeface="微软雅黑" panose="020B0503020204020204" pitchFamily="34" charset="-122"/>
                <a:ea typeface="微软雅黑" panose="020B0503020204020204" pitchFamily="34" charset="-122"/>
              </a:rPr>
              <a:t>     /</a:t>
            </a:r>
            <a:r>
              <a:rPr lang="en-US" altLang="zh-CN" sz="1800" dirty="0" err="1">
                <a:solidFill>
                  <a:srgbClr val="4C6062"/>
                </a:solidFill>
                <a:latin typeface="微软雅黑" panose="020B0503020204020204" pitchFamily="34" charset="-122"/>
                <a:ea typeface="微软雅黑" panose="020B0503020204020204" pitchFamily="34" charset="-122"/>
              </a:rPr>
              <a:t>srv</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ahome</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ll</a:t>
            </a:r>
            <a:r>
              <a:rPr lang="en-US" altLang="zh-CN" sz="1800" dirty="0">
                <a:solidFill>
                  <a:srgbClr val="4C6062"/>
                </a:solidFill>
                <a:latin typeface="微软雅黑" panose="020B0503020204020204" pitchFamily="34" charset="-122"/>
                <a:ea typeface="微软雅黑" panose="020B0503020204020204" pitchFamily="34" charset="-122"/>
              </a:rPr>
              <a:t>  -d   /</a:t>
            </a:r>
            <a:r>
              <a:rPr lang="en-US" altLang="zh-CN" sz="1800" dirty="0" err="1">
                <a:solidFill>
                  <a:srgbClr val="4C6062"/>
                </a:solidFill>
                <a:latin typeface="微软雅黑" panose="020B0503020204020204" pitchFamily="34" charset="-122"/>
                <a:ea typeface="微软雅黑" panose="020B0503020204020204" pitchFamily="34" charset="-122"/>
              </a:rPr>
              <a:t>srv</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ahome</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drwxrwxr</a:t>
            </a:r>
            <a:r>
              <a:rPr lang="en-US" altLang="zh-CN" sz="1800" dirty="0">
                <a:solidFill>
                  <a:srgbClr val="4C6062"/>
                </a:solidFill>
                <a:latin typeface="微软雅黑" panose="020B0503020204020204" pitchFamily="34" charset="-122"/>
                <a:ea typeface="微软雅黑" panose="020B0503020204020204" pitchFamily="34" charset="-122"/>
              </a:rPr>
              <a:t>-x 2 root </a:t>
            </a:r>
            <a:r>
              <a:rPr lang="en-US" altLang="zh-CN" sz="1800" dirty="0" err="1">
                <a:solidFill>
                  <a:srgbClr val="4C6062"/>
                </a:solidFill>
                <a:latin typeface="微软雅黑" panose="020B0503020204020204" pitchFamily="34" charset="-122"/>
                <a:ea typeface="微软雅黑" panose="020B0503020204020204" pitchFamily="34" charset="-122"/>
              </a:rPr>
              <a:t>root</a:t>
            </a:r>
            <a:r>
              <a:rPr lang="en-US" altLang="zh-CN" sz="1800" dirty="0">
                <a:solidFill>
                  <a:srgbClr val="4C6062"/>
                </a:solidFill>
                <a:latin typeface="微软雅黑" panose="020B0503020204020204" pitchFamily="34" charset="-122"/>
                <a:ea typeface="微软雅黑" panose="020B0503020204020204" pitchFamily="34" charset="-122"/>
              </a:rPr>
              <a:t> 6  8</a:t>
            </a:r>
            <a:r>
              <a:rPr lang="zh-CN" altLang="en-US" sz="1800" dirty="0">
                <a:solidFill>
                  <a:srgbClr val="4C6062"/>
                </a:solidFill>
                <a:latin typeface="微软雅黑" panose="020B0503020204020204" pitchFamily="34" charset="-122"/>
                <a:ea typeface="微软雅黑" panose="020B0503020204020204" pitchFamily="34" charset="-122"/>
              </a:rPr>
              <a:t>月 </a:t>
            </a:r>
            <a:r>
              <a:rPr lang="en-US" altLang="zh-CN" sz="1800" dirty="0">
                <a:solidFill>
                  <a:srgbClr val="4C6062"/>
                </a:solidFill>
                <a:latin typeface="微软雅黑" panose="020B0503020204020204" pitchFamily="34" charset="-122"/>
                <a:ea typeface="微软雅黑" panose="020B0503020204020204" pitchFamily="34" charset="-122"/>
              </a:rPr>
              <a:t>22 02:47 /</a:t>
            </a:r>
            <a:r>
              <a:rPr lang="en-US" altLang="zh-CN" sz="1800" dirty="0" err="1">
                <a:solidFill>
                  <a:srgbClr val="4C6062"/>
                </a:solidFill>
                <a:latin typeface="微软雅黑" panose="020B0503020204020204" pitchFamily="34" charset="-122"/>
                <a:ea typeface="微软雅黑" panose="020B0503020204020204" pitchFamily="34" charset="-122"/>
              </a:rPr>
              <a:t>srv</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ahome</a:t>
            </a:r>
            <a:endParaRPr lang="nl-NL" altLang="zh-CN" sz="12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2515394"/>
            <a:ext cx="10029284" cy="2316475"/>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93775" y="5273840"/>
            <a:ext cx="10029284" cy="115295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2352518"/>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目标</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858377"/>
          </a:xfrm>
          <a:prstGeom prst="rect">
            <a:avLst/>
          </a:prstGeom>
          <a:noFill/>
        </p:spPr>
        <p:txBody>
          <a:bodyPr wrap="square">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“古之立大事者，不惟有超世之才，亦必有坚忍不拔之志”，鞭策学生努力学习。</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4.4  </a:t>
            </a:r>
            <a:r>
              <a:rPr lang="zh-CN" altLang="en-US" dirty="0"/>
              <a:t>企业实战与应用</a:t>
            </a:r>
            <a:endParaRPr lang="zh-CN" altLang="en-US" b="0" dirty="0"/>
          </a:p>
        </p:txBody>
      </p:sp>
      <p:sp>
        <p:nvSpPr>
          <p:cNvPr id="2" name="文本框 1"/>
          <p:cNvSpPr txBox="1"/>
          <p:nvPr/>
        </p:nvSpPr>
        <p:spPr>
          <a:xfrm>
            <a:off x="984793" y="1471587"/>
            <a:ext cx="9888772" cy="497059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．解决方案</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）从上面的输出结果可发现</a:t>
            </a:r>
            <a:r>
              <a:rPr lang="en-US" altLang="zh-CN" sz="2000" dirty="0" err="1">
                <a:solidFill>
                  <a:srgbClr val="4C6062"/>
                </a:solidFill>
                <a:latin typeface="微软雅黑" panose="020B0503020204020204" pitchFamily="34" charset="-122"/>
                <a:ea typeface="微软雅黑" panose="020B0503020204020204" pitchFamily="34" charset="-122"/>
              </a:rPr>
              <a:t>alex</a:t>
            </a:r>
            <a:r>
              <a:rPr lang="zh-CN" altLang="en-US" sz="2000" dirty="0">
                <a:solidFill>
                  <a:srgbClr val="4C6062"/>
                </a:solidFill>
                <a:latin typeface="微软雅黑" panose="020B0503020204020204" pitchFamily="34" charset="-122"/>
                <a:ea typeface="微软雅黑" panose="020B0503020204020204" pitchFamily="34" charset="-122"/>
              </a:rPr>
              <a:t>与</a:t>
            </a:r>
            <a:r>
              <a:rPr lang="en-US" altLang="zh-CN" sz="2000" dirty="0" err="1">
                <a:solidFill>
                  <a:srgbClr val="4C6062"/>
                </a:solidFill>
                <a:latin typeface="微软雅黑" panose="020B0503020204020204" pitchFamily="34" charset="-122"/>
                <a:ea typeface="微软雅黑" panose="020B0503020204020204" pitchFamily="34" charset="-122"/>
              </a:rPr>
              <a:t>arod</a:t>
            </a:r>
            <a:r>
              <a:rPr lang="zh-CN" altLang="en-US" sz="2000" dirty="0">
                <a:solidFill>
                  <a:srgbClr val="4C6062"/>
                </a:solidFill>
                <a:latin typeface="微软雅黑" panose="020B0503020204020204" pitchFamily="34" charset="-122"/>
                <a:ea typeface="微软雅黑" panose="020B0503020204020204" pitchFamily="34" charset="-122"/>
              </a:rPr>
              <a:t>都不能在该目录内建立文件，因此需要进行权限与属性的修改。由于其他人均不可进入此目录，所以该目录的组应为</a:t>
            </a:r>
            <a:r>
              <a:rPr lang="en-US" altLang="zh-CN" sz="2000" dirty="0">
                <a:solidFill>
                  <a:srgbClr val="4C6062"/>
                </a:solidFill>
                <a:latin typeface="微软雅黑" panose="020B0503020204020204" pitchFamily="34" charset="-122"/>
                <a:ea typeface="微软雅黑" panose="020B0503020204020204" pitchFamily="34" charset="-122"/>
              </a:rPr>
              <a:t>project</a:t>
            </a:r>
            <a:r>
              <a:rPr lang="zh-CN" altLang="en-US" sz="2000" dirty="0">
                <a:solidFill>
                  <a:srgbClr val="4C6062"/>
                </a:solidFill>
                <a:latin typeface="微软雅黑" panose="020B0503020204020204" pitchFamily="34" charset="-122"/>
                <a:ea typeface="微软雅黑" panose="020B0503020204020204" pitchFamily="34" charset="-122"/>
              </a:rPr>
              <a:t>，权限应为</a:t>
            </a:r>
            <a:r>
              <a:rPr lang="en-US" altLang="zh-CN" sz="2000" dirty="0">
                <a:solidFill>
                  <a:srgbClr val="4C6062"/>
                </a:solidFill>
                <a:latin typeface="微软雅黑" panose="020B0503020204020204" pitchFamily="34" charset="-122"/>
                <a:ea typeface="微软雅黑" panose="020B0503020204020204" pitchFamily="34" charset="-122"/>
              </a:rPr>
              <a:t>770</a:t>
            </a:r>
            <a:r>
              <a:rPr lang="zh-CN" altLang="en-US" sz="2000" dirty="0">
                <a:solidFill>
                  <a:srgbClr val="4C6062"/>
                </a:solidFill>
                <a:latin typeface="微软雅黑" panose="020B0503020204020204" pitchFamily="34" charset="-122"/>
                <a:ea typeface="微软雅黑" panose="020B0503020204020204" pitchFamily="34" charset="-122"/>
              </a:rPr>
              <a:t>才合理。</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chgrp</a:t>
            </a:r>
            <a:r>
              <a:rPr lang="en-US" altLang="zh-CN" sz="2000" dirty="0">
                <a:solidFill>
                  <a:srgbClr val="4C6062"/>
                </a:solidFill>
                <a:latin typeface="微软雅黑" panose="020B0503020204020204" pitchFamily="34" charset="-122"/>
                <a:ea typeface="微软雅黑" panose="020B0503020204020204" pitchFamily="34" charset="-122"/>
              </a:rPr>
              <a:t> project  /</a:t>
            </a:r>
            <a:r>
              <a:rPr lang="en-US" altLang="zh-CN" sz="2000" dirty="0" err="1">
                <a:solidFill>
                  <a:srgbClr val="4C6062"/>
                </a:solidFill>
                <a:latin typeface="微软雅黑" panose="020B0503020204020204" pitchFamily="34" charset="-122"/>
                <a:ea typeface="微软雅黑" panose="020B0503020204020204" pitchFamily="34" charset="-122"/>
              </a:rPr>
              <a:t>srv</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ahome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chmod 770  /</a:t>
            </a:r>
            <a:r>
              <a:rPr lang="en-US" altLang="zh-CN" sz="2000" dirty="0" err="1">
                <a:solidFill>
                  <a:srgbClr val="4C6062"/>
                </a:solidFill>
                <a:latin typeface="微软雅黑" panose="020B0503020204020204" pitchFamily="34" charset="-122"/>
                <a:ea typeface="微软雅黑" panose="020B0503020204020204" pitchFamily="34" charset="-122"/>
              </a:rPr>
              <a:t>srv</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ahome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ll</a:t>
            </a:r>
            <a:r>
              <a:rPr lang="en-US" altLang="zh-CN" sz="2000" dirty="0">
                <a:solidFill>
                  <a:srgbClr val="4C6062"/>
                </a:solidFill>
                <a:latin typeface="微软雅黑" panose="020B0503020204020204" pitchFamily="34" charset="-122"/>
                <a:ea typeface="微软雅黑" panose="020B0503020204020204" pitchFamily="34" charset="-122"/>
              </a:rPr>
              <a:t> -d /</a:t>
            </a:r>
            <a:r>
              <a:rPr lang="en-US" altLang="zh-CN" sz="2000" dirty="0" err="1">
                <a:solidFill>
                  <a:srgbClr val="4C6062"/>
                </a:solidFill>
                <a:latin typeface="微软雅黑" panose="020B0503020204020204" pitchFamily="34" charset="-122"/>
                <a:ea typeface="微软雅黑" panose="020B0503020204020204" pitchFamily="34" charset="-122"/>
              </a:rPr>
              <a:t>srv</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ahome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drwxrwx--- 2 root project 6  8</a:t>
            </a:r>
            <a:r>
              <a:rPr lang="zh-CN" altLang="en-US" sz="2000" dirty="0">
                <a:solidFill>
                  <a:srgbClr val="4C6062"/>
                </a:solidFill>
                <a:latin typeface="微软雅黑" panose="020B0503020204020204" pitchFamily="34" charset="-122"/>
                <a:ea typeface="微软雅黑" panose="020B0503020204020204" pitchFamily="34" charset="-122"/>
              </a:rPr>
              <a:t>月 </a:t>
            </a:r>
            <a:r>
              <a:rPr lang="en-US" altLang="zh-CN" sz="2000" dirty="0">
                <a:solidFill>
                  <a:srgbClr val="4C6062"/>
                </a:solidFill>
                <a:latin typeface="微软雅黑" panose="020B0503020204020204" pitchFamily="34" charset="-122"/>
                <a:ea typeface="微软雅黑" panose="020B0503020204020204" pitchFamily="34" charset="-122"/>
              </a:rPr>
              <a:t>22 02:47 /</a:t>
            </a:r>
            <a:r>
              <a:rPr lang="en-US" altLang="zh-CN" sz="2000" dirty="0" err="1">
                <a:solidFill>
                  <a:srgbClr val="4C6062"/>
                </a:solidFill>
                <a:latin typeface="微软雅黑" panose="020B0503020204020204" pitchFamily="34" charset="-122"/>
                <a:ea typeface="微软雅黑" panose="020B0503020204020204" pitchFamily="34" charset="-122"/>
              </a:rPr>
              <a:t>srv</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ahome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从上面的权限来看，由于</a:t>
            </a:r>
            <a:r>
              <a:rPr lang="en-US" altLang="zh-CN" sz="2000" dirty="0" err="1">
                <a:solidFill>
                  <a:srgbClr val="4C6062"/>
                </a:solidFill>
                <a:latin typeface="微软雅黑" panose="020B0503020204020204" pitchFamily="34" charset="-122"/>
                <a:ea typeface="微软雅黑" panose="020B0503020204020204" pitchFamily="34" charset="-122"/>
              </a:rPr>
              <a:t>alex</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arod</a:t>
            </a:r>
            <a:r>
              <a:rPr lang="zh-CN" altLang="en-US" sz="2000" dirty="0">
                <a:solidFill>
                  <a:srgbClr val="4C6062"/>
                </a:solidFill>
                <a:latin typeface="微软雅黑" panose="020B0503020204020204" pitchFamily="34" charset="-122"/>
                <a:ea typeface="微软雅黑" panose="020B0503020204020204" pitchFamily="34" charset="-122"/>
              </a:rPr>
              <a:t>均支持</a:t>
            </a:r>
            <a:r>
              <a:rPr lang="en-US" altLang="zh-CN" sz="2000" dirty="0">
                <a:solidFill>
                  <a:srgbClr val="4C6062"/>
                </a:solidFill>
                <a:latin typeface="微软雅黑" panose="020B0503020204020204" pitchFamily="34" charset="-122"/>
                <a:ea typeface="微软雅黑" panose="020B0503020204020204" pitchFamily="34" charset="-122"/>
              </a:rPr>
              <a:t>project</a:t>
            </a:r>
            <a:r>
              <a:rPr lang="zh-CN" altLang="en-US" sz="2000" dirty="0">
                <a:solidFill>
                  <a:srgbClr val="4C6062"/>
                </a:solidFill>
                <a:latin typeface="微软雅黑" panose="020B0503020204020204" pitchFamily="34" charset="-122"/>
                <a:ea typeface="微软雅黑" panose="020B0503020204020204" pitchFamily="34" charset="-122"/>
              </a:rPr>
              <a:t>，所以似乎没问题了</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nl-NL" altLang="zh-CN" sz="12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3475515"/>
            <a:ext cx="10029284" cy="2697479"/>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4.4  </a:t>
            </a:r>
            <a:r>
              <a:rPr lang="zh-CN" altLang="en-US" dirty="0"/>
              <a:t>企业实战与应用</a:t>
            </a:r>
            <a:endParaRPr lang="zh-CN" altLang="en-US" b="0" dirty="0"/>
          </a:p>
        </p:txBody>
      </p:sp>
      <p:sp>
        <p:nvSpPr>
          <p:cNvPr id="2" name="文本框 1"/>
          <p:cNvSpPr txBox="1"/>
          <p:nvPr/>
        </p:nvSpPr>
        <p:spPr>
          <a:xfrm>
            <a:off x="984793" y="1471587"/>
            <a:ext cx="9888772" cy="569386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．解决方案</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）分别以两个使用者来测试，情况会如何呢？先用</a:t>
            </a:r>
            <a:r>
              <a:rPr lang="en-US" altLang="zh-CN" sz="2000" dirty="0" err="1">
                <a:solidFill>
                  <a:srgbClr val="4C6062"/>
                </a:solidFill>
                <a:latin typeface="微软雅黑" panose="020B0503020204020204" pitchFamily="34" charset="-122"/>
                <a:ea typeface="微软雅黑" panose="020B0503020204020204" pitchFamily="34" charset="-122"/>
              </a:rPr>
              <a:t>alex</a:t>
            </a:r>
            <a:r>
              <a:rPr lang="zh-CN" altLang="en-US" sz="2000" dirty="0">
                <a:solidFill>
                  <a:srgbClr val="4C6062"/>
                </a:solidFill>
                <a:latin typeface="微软雅黑" panose="020B0503020204020204" pitchFamily="34" charset="-122"/>
                <a:ea typeface="微软雅黑" panose="020B0503020204020204" pitchFamily="34" charset="-122"/>
              </a:rPr>
              <a:t>建立文件，再用</a:t>
            </a:r>
            <a:r>
              <a:rPr lang="en-US" altLang="zh-CN" sz="2000" dirty="0" err="1">
                <a:solidFill>
                  <a:srgbClr val="4C6062"/>
                </a:solidFill>
                <a:latin typeface="微软雅黑" panose="020B0503020204020204" pitchFamily="34" charset="-122"/>
                <a:ea typeface="微软雅黑" panose="020B0503020204020204" pitchFamily="34" charset="-122"/>
              </a:rPr>
              <a:t>arod</a:t>
            </a:r>
            <a:r>
              <a:rPr lang="zh-CN" altLang="en-US" sz="2000" dirty="0">
                <a:solidFill>
                  <a:srgbClr val="4C6062"/>
                </a:solidFill>
                <a:latin typeface="微软雅黑" panose="020B0503020204020204" pitchFamily="34" charset="-122"/>
                <a:ea typeface="微软雅黑" panose="020B0503020204020204" pitchFamily="34" charset="-122"/>
              </a:rPr>
              <a:t>去处理。</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a:t>
            </a:r>
            <a:r>
              <a:rPr lang="en-US" altLang="zh-CN" sz="1600" dirty="0" err="1">
                <a:solidFill>
                  <a:srgbClr val="4C6062"/>
                </a:solidFill>
                <a:latin typeface="微软雅黑" panose="020B0503020204020204" pitchFamily="34" charset="-122"/>
                <a:ea typeface="微软雅黑" panose="020B0503020204020204" pitchFamily="34" charset="-122"/>
              </a:rPr>
              <a:t>su</a:t>
            </a:r>
            <a:r>
              <a:rPr lang="en-US" altLang="zh-CN" sz="1600" dirty="0">
                <a:solidFill>
                  <a:srgbClr val="4C6062"/>
                </a:solidFill>
                <a:latin typeface="微软雅黑" panose="020B0503020204020204" pitchFamily="34" charset="-122"/>
                <a:ea typeface="微软雅黑" panose="020B0503020204020204" pitchFamily="34" charset="-122"/>
              </a:rPr>
              <a:t>  -  </a:t>
            </a:r>
            <a:r>
              <a:rPr lang="en-US" altLang="zh-CN" sz="1600" dirty="0" err="1">
                <a:solidFill>
                  <a:srgbClr val="4C6062"/>
                </a:solidFill>
                <a:latin typeface="微软雅黑" panose="020B0503020204020204" pitchFamily="34" charset="-122"/>
                <a:ea typeface="微软雅黑" panose="020B0503020204020204" pitchFamily="34" charset="-122"/>
              </a:rPr>
              <a:t>alex</a:t>
            </a:r>
            <a:r>
              <a:rPr lang="en-US" altLang="zh-CN" sz="1600" dirty="0">
                <a:solidFill>
                  <a:srgbClr val="4C6062"/>
                </a:solidFill>
                <a:latin typeface="微软雅黑" panose="020B0503020204020204" pitchFamily="34" charset="-122"/>
                <a:ea typeface="微软雅黑" panose="020B0503020204020204" pitchFamily="34" charset="-122"/>
              </a:rPr>
              <a:t>     	&lt;==</a:t>
            </a:r>
            <a:r>
              <a:rPr lang="zh-CN" altLang="en-US" sz="1600" dirty="0">
                <a:solidFill>
                  <a:srgbClr val="4C6062"/>
                </a:solidFill>
                <a:latin typeface="微软雅黑" panose="020B0503020204020204" pitchFamily="34" charset="-122"/>
                <a:ea typeface="微软雅黑" panose="020B0503020204020204" pitchFamily="34" charset="-122"/>
              </a:rPr>
              <a:t>先切换身份成</a:t>
            </a:r>
            <a:r>
              <a:rPr lang="en-US" altLang="zh-CN" sz="1600" dirty="0" err="1">
                <a:solidFill>
                  <a:srgbClr val="4C6062"/>
                </a:solidFill>
                <a:latin typeface="微软雅黑" panose="020B0503020204020204" pitchFamily="34" charset="-122"/>
                <a:ea typeface="微软雅黑" panose="020B0503020204020204" pitchFamily="34" charset="-122"/>
              </a:rPr>
              <a:t>alex</a:t>
            </a:r>
            <a:r>
              <a:rPr lang="zh-CN" altLang="en-US" sz="1600" dirty="0">
                <a:solidFill>
                  <a:srgbClr val="4C6062"/>
                </a:solidFill>
                <a:latin typeface="微软雅黑" panose="020B0503020204020204" pitchFamily="34" charset="-122"/>
                <a:ea typeface="微软雅黑" panose="020B0503020204020204" pitchFamily="34" charset="-122"/>
              </a:rPr>
              <a:t>来处理</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[alex@Server01~]$ cd  /</a:t>
            </a:r>
            <a:r>
              <a:rPr lang="en-US" altLang="zh-CN" sz="1600" dirty="0" err="1">
                <a:solidFill>
                  <a:srgbClr val="4C6062"/>
                </a:solidFill>
                <a:latin typeface="微软雅黑" panose="020B0503020204020204" pitchFamily="34" charset="-122"/>
                <a:ea typeface="微软雅黑" panose="020B0503020204020204" pitchFamily="34" charset="-122"/>
              </a:rPr>
              <a:t>srv</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ahome</a:t>
            </a:r>
            <a:r>
              <a:rPr lang="en-US" altLang="zh-CN" sz="1600" dirty="0">
                <a:solidFill>
                  <a:srgbClr val="4C6062"/>
                </a:solidFill>
                <a:latin typeface="微软雅黑" panose="020B0503020204020204" pitchFamily="34" charset="-122"/>
                <a:ea typeface="微软雅黑" panose="020B0503020204020204" pitchFamily="34" charset="-122"/>
              </a:rPr>
              <a:t>  	&lt;==</a:t>
            </a:r>
            <a:r>
              <a:rPr lang="zh-CN" altLang="en-US" sz="1600" dirty="0">
                <a:solidFill>
                  <a:srgbClr val="4C6062"/>
                </a:solidFill>
                <a:latin typeface="微软雅黑" panose="020B0503020204020204" pitchFamily="34" charset="-122"/>
                <a:ea typeface="微软雅黑" panose="020B0503020204020204" pitchFamily="34" charset="-122"/>
              </a:rPr>
              <a:t>切换到组的工作目录</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[alex@Server01 </a:t>
            </a:r>
            <a:r>
              <a:rPr lang="en-US" altLang="zh-CN" sz="1600" dirty="0" err="1">
                <a:solidFill>
                  <a:srgbClr val="4C6062"/>
                </a:solidFill>
                <a:latin typeface="微软雅黑" panose="020B0503020204020204" pitchFamily="34" charset="-122"/>
                <a:ea typeface="微软雅黑" panose="020B0503020204020204" pitchFamily="34" charset="-122"/>
              </a:rPr>
              <a:t>ahome</a:t>
            </a:r>
            <a:r>
              <a:rPr lang="en-US" altLang="zh-CN" sz="1600" dirty="0">
                <a:solidFill>
                  <a:srgbClr val="4C6062"/>
                </a:solidFill>
                <a:latin typeface="微软雅黑" panose="020B0503020204020204" pitchFamily="34" charset="-122"/>
                <a:ea typeface="微软雅黑" panose="020B0503020204020204" pitchFamily="34" charset="-122"/>
              </a:rPr>
              <a:t>]$ touch </a:t>
            </a:r>
            <a:r>
              <a:rPr lang="en-US" altLang="zh-CN" sz="1600" dirty="0" err="1">
                <a:solidFill>
                  <a:srgbClr val="4C6062"/>
                </a:solidFill>
                <a:latin typeface="微软雅黑" panose="020B0503020204020204" pitchFamily="34" charset="-122"/>
                <a:ea typeface="微软雅黑" panose="020B0503020204020204" pitchFamily="34" charset="-122"/>
              </a:rPr>
              <a:t>abcd</a:t>
            </a:r>
            <a:r>
              <a:rPr lang="en-US" altLang="zh-CN" sz="1600" dirty="0">
                <a:solidFill>
                  <a:srgbClr val="4C6062"/>
                </a:solidFill>
                <a:latin typeface="微软雅黑" panose="020B0503020204020204" pitchFamily="34" charset="-122"/>
                <a:ea typeface="微软雅黑" panose="020B0503020204020204" pitchFamily="34" charset="-122"/>
              </a:rPr>
              <a:t>  			&lt;==</a:t>
            </a:r>
            <a:r>
              <a:rPr lang="zh-CN" altLang="en-US" sz="1600" dirty="0">
                <a:solidFill>
                  <a:srgbClr val="4C6062"/>
                </a:solidFill>
                <a:latin typeface="微软雅黑" panose="020B0503020204020204" pitchFamily="34" charset="-122"/>
                <a:ea typeface="微软雅黑" panose="020B0503020204020204" pitchFamily="34" charset="-122"/>
              </a:rPr>
              <a:t>建立一个空的文件</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[alex@Server01 </a:t>
            </a:r>
            <a:r>
              <a:rPr lang="en-US" altLang="zh-CN" sz="1600" dirty="0" err="1">
                <a:solidFill>
                  <a:srgbClr val="4C6062"/>
                </a:solidFill>
                <a:latin typeface="微软雅黑" panose="020B0503020204020204" pitchFamily="34" charset="-122"/>
                <a:ea typeface="微软雅黑" panose="020B0503020204020204" pitchFamily="34" charset="-122"/>
              </a:rPr>
              <a:t>ahome</a:t>
            </a:r>
            <a:r>
              <a:rPr lang="en-US" altLang="zh-CN" sz="1600" dirty="0">
                <a:solidFill>
                  <a:srgbClr val="4C6062"/>
                </a:solidFill>
                <a:latin typeface="微软雅黑" panose="020B0503020204020204" pitchFamily="34" charset="-122"/>
                <a:ea typeface="微软雅黑" panose="020B0503020204020204" pitchFamily="34" charset="-122"/>
              </a:rPr>
              <a:t>]$ exit    				&lt;==</a:t>
            </a:r>
            <a:r>
              <a:rPr lang="zh-CN" altLang="en-US" sz="1600" dirty="0">
                <a:solidFill>
                  <a:srgbClr val="4C6062"/>
                </a:solidFill>
                <a:latin typeface="微软雅黑" panose="020B0503020204020204" pitchFamily="34" charset="-122"/>
                <a:ea typeface="微软雅黑" panose="020B0503020204020204" pitchFamily="34" charset="-122"/>
              </a:rPr>
              <a:t>离开</a:t>
            </a:r>
            <a:r>
              <a:rPr lang="en-US" altLang="zh-CN" sz="1600" dirty="0" err="1">
                <a:solidFill>
                  <a:srgbClr val="4C6062"/>
                </a:solidFill>
                <a:latin typeface="微软雅黑" panose="020B0503020204020204" pitchFamily="34" charset="-122"/>
                <a:ea typeface="微软雅黑" panose="020B0503020204020204" pitchFamily="34" charset="-122"/>
              </a:rPr>
              <a:t>alex</a:t>
            </a:r>
            <a:r>
              <a:rPr lang="zh-CN" altLang="en-US" sz="1600" dirty="0">
                <a:solidFill>
                  <a:srgbClr val="4C6062"/>
                </a:solidFill>
                <a:latin typeface="微软雅黑" panose="020B0503020204020204" pitchFamily="34" charset="-122"/>
                <a:ea typeface="微软雅黑" panose="020B0503020204020204" pitchFamily="34" charset="-122"/>
              </a:rPr>
              <a:t>的身份</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a:t>
            </a:r>
            <a:r>
              <a:rPr lang="en-US" altLang="zh-CN" sz="1600" dirty="0" err="1">
                <a:solidFill>
                  <a:srgbClr val="4C6062"/>
                </a:solidFill>
                <a:latin typeface="微软雅黑" panose="020B0503020204020204" pitchFamily="34" charset="-122"/>
                <a:ea typeface="微软雅黑" panose="020B0503020204020204" pitchFamily="34" charset="-122"/>
              </a:rPr>
              <a:t>su</a:t>
            </a:r>
            <a:r>
              <a:rPr lang="en-US" altLang="zh-CN" sz="1600" dirty="0">
                <a:solidFill>
                  <a:srgbClr val="4C6062"/>
                </a:solidFill>
                <a:latin typeface="微软雅黑" panose="020B0503020204020204" pitchFamily="34" charset="-122"/>
                <a:ea typeface="微软雅黑" panose="020B0503020204020204" pitchFamily="34" charset="-122"/>
              </a:rPr>
              <a:t>  -  </a:t>
            </a:r>
            <a:r>
              <a:rPr lang="en-US" altLang="zh-CN" sz="1600" dirty="0" err="1">
                <a:solidFill>
                  <a:srgbClr val="4C6062"/>
                </a:solidFill>
                <a:latin typeface="微软雅黑" panose="020B0503020204020204" pitchFamily="34" charset="-122"/>
                <a:ea typeface="微软雅黑" panose="020B0503020204020204" pitchFamily="34" charset="-122"/>
              </a:rPr>
              <a:t>arod</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[arod@Server01 ~]$ cd   /</a:t>
            </a:r>
            <a:r>
              <a:rPr lang="en-US" altLang="zh-CN" sz="1600" dirty="0" err="1">
                <a:solidFill>
                  <a:srgbClr val="4C6062"/>
                </a:solidFill>
                <a:latin typeface="微软雅黑" panose="020B0503020204020204" pitchFamily="34" charset="-122"/>
                <a:ea typeface="微软雅黑" panose="020B0503020204020204" pitchFamily="34" charset="-122"/>
              </a:rPr>
              <a:t>srv</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ahome</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[arod@Server01 </a:t>
            </a:r>
            <a:r>
              <a:rPr lang="en-US" altLang="zh-CN" sz="1600" dirty="0" err="1">
                <a:solidFill>
                  <a:srgbClr val="4C6062"/>
                </a:solidFill>
                <a:latin typeface="微软雅黑" panose="020B0503020204020204" pitchFamily="34" charset="-122"/>
                <a:ea typeface="微软雅黑" panose="020B0503020204020204" pitchFamily="34" charset="-122"/>
              </a:rPr>
              <a:t>ahome</a:t>
            </a:r>
            <a:r>
              <a:rPr lang="en-US" altLang="zh-CN" sz="1600" dirty="0">
                <a:solidFill>
                  <a:srgbClr val="4C6062"/>
                </a:solidFill>
                <a:latin typeface="微软雅黑" panose="020B0503020204020204" pitchFamily="34" charset="-122"/>
                <a:ea typeface="微软雅黑" panose="020B0503020204020204" pitchFamily="34" charset="-122"/>
              </a:rPr>
              <a:t>]$ 11</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总用量 </a:t>
            </a:r>
            <a:r>
              <a:rPr lang="en-US" altLang="zh-CN" sz="1600" dirty="0">
                <a:solidFill>
                  <a:srgbClr val="4C6062"/>
                </a:solidFill>
                <a:latin typeface="微软雅黑" panose="020B0503020204020204" pitchFamily="34" charset="-122"/>
                <a:ea typeface="微软雅黑" panose="020B0503020204020204" pitchFamily="34" charset="-122"/>
              </a:rPr>
              <a:t>0</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rw</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rw</a:t>
            </a:r>
            <a:r>
              <a:rPr lang="en-US" altLang="zh-CN" sz="1600" dirty="0">
                <a:solidFill>
                  <a:srgbClr val="4C6062"/>
                </a:solidFill>
                <a:latin typeface="微软雅黑" panose="020B0503020204020204" pitchFamily="34" charset="-122"/>
                <a:ea typeface="微软雅黑" panose="020B0503020204020204" pitchFamily="34" charset="-122"/>
              </a:rPr>
              <a:t>-r-- 1 </a:t>
            </a:r>
            <a:r>
              <a:rPr lang="en-US" altLang="zh-CN" sz="1600" dirty="0" err="1">
                <a:solidFill>
                  <a:srgbClr val="4C6062"/>
                </a:solidFill>
                <a:latin typeface="微软雅黑" panose="020B0503020204020204" pitchFamily="34" charset="-122"/>
                <a:ea typeface="微软雅黑" panose="020B0503020204020204" pitchFamily="34" charset="-122"/>
              </a:rPr>
              <a:t>alex</a:t>
            </a:r>
            <a:r>
              <a:rPr lang="en-US" altLang="zh-CN" sz="1600" dirty="0">
                <a:solidFill>
                  <a:srgbClr val="4C6062"/>
                </a:solidFill>
                <a:latin typeface="微软雅黑" panose="020B0503020204020204" pitchFamily="34" charset="-122"/>
                <a:ea typeface="微软雅黑" panose="020B0503020204020204" pitchFamily="34" charset="-122"/>
              </a:rPr>
              <a:t> </a:t>
            </a:r>
            <a:r>
              <a:rPr lang="en-US" altLang="zh-CN" sz="1600" dirty="0" err="1">
                <a:solidFill>
                  <a:srgbClr val="4C6062"/>
                </a:solidFill>
                <a:latin typeface="微软雅黑" panose="020B0503020204020204" pitchFamily="34" charset="-122"/>
                <a:ea typeface="微软雅黑" panose="020B0503020204020204" pitchFamily="34" charset="-122"/>
              </a:rPr>
              <a:t>alex</a:t>
            </a:r>
            <a:r>
              <a:rPr lang="en-US" altLang="zh-CN" sz="1600" dirty="0">
                <a:solidFill>
                  <a:srgbClr val="4C6062"/>
                </a:solidFill>
                <a:latin typeface="微软雅黑" panose="020B0503020204020204" pitchFamily="34" charset="-122"/>
                <a:ea typeface="微软雅黑" panose="020B0503020204020204" pitchFamily="34" charset="-122"/>
              </a:rPr>
              <a:t> 0  8</a:t>
            </a:r>
            <a:r>
              <a:rPr lang="zh-CN" altLang="en-US" sz="1600" dirty="0">
                <a:solidFill>
                  <a:srgbClr val="4C6062"/>
                </a:solidFill>
                <a:latin typeface="微软雅黑" panose="020B0503020204020204" pitchFamily="34" charset="-122"/>
                <a:ea typeface="微软雅黑" panose="020B0503020204020204" pitchFamily="34" charset="-122"/>
              </a:rPr>
              <a:t>月 </a:t>
            </a:r>
            <a:r>
              <a:rPr lang="en-US" altLang="zh-CN" sz="1600" dirty="0">
                <a:solidFill>
                  <a:srgbClr val="4C6062"/>
                </a:solidFill>
                <a:latin typeface="微软雅黑" panose="020B0503020204020204" pitchFamily="34" charset="-122"/>
                <a:ea typeface="微软雅黑" panose="020B0503020204020204" pitchFamily="34" charset="-122"/>
              </a:rPr>
              <a:t>22 02:49 </a:t>
            </a:r>
            <a:r>
              <a:rPr lang="en-US" altLang="zh-CN" sz="1600" dirty="0" err="1">
                <a:solidFill>
                  <a:srgbClr val="4C6062"/>
                </a:solidFill>
                <a:latin typeface="微软雅黑" panose="020B0503020204020204" pitchFamily="34" charset="-122"/>
                <a:ea typeface="微软雅黑" panose="020B0503020204020204" pitchFamily="34" charset="-122"/>
              </a:rPr>
              <a:t>abcd</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 </a:t>
            </a:r>
            <a:r>
              <a:rPr lang="zh-CN" altLang="en-US" sz="1600" dirty="0">
                <a:solidFill>
                  <a:srgbClr val="4C6062"/>
                </a:solidFill>
                <a:latin typeface="微软雅黑" panose="020B0503020204020204" pitchFamily="34" charset="-122"/>
                <a:ea typeface="微软雅黑" panose="020B0503020204020204" pitchFamily="34" charset="-122"/>
              </a:rPr>
              <a:t>仔细看上面的文件，组是</a:t>
            </a:r>
            <a:r>
              <a:rPr lang="en-US" altLang="zh-CN" sz="1600" dirty="0" err="1">
                <a:solidFill>
                  <a:srgbClr val="4C6062"/>
                </a:solidFill>
                <a:latin typeface="微软雅黑" panose="020B0503020204020204" pitchFamily="34" charset="-122"/>
                <a:ea typeface="微软雅黑" panose="020B0503020204020204" pitchFamily="34" charset="-122"/>
              </a:rPr>
              <a:t>alex</a:t>
            </a:r>
            <a:r>
              <a:rPr lang="zh-CN" altLang="en-US" sz="1600" dirty="0">
                <a:solidFill>
                  <a:srgbClr val="4C6062"/>
                </a:solidFill>
                <a:latin typeface="微软雅黑" panose="020B0503020204020204" pitchFamily="34" charset="-122"/>
                <a:ea typeface="微软雅黑" panose="020B0503020204020204" pitchFamily="34" charset="-122"/>
              </a:rPr>
              <a:t>，而组</a:t>
            </a:r>
            <a:r>
              <a:rPr lang="en-US" altLang="zh-CN" sz="1600" dirty="0" err="1">
                <a:solidFill>
                  <a:srgbClr val="4C6062"/>
                </a:solidFill>
                <a:latin typeface="微软雅黑" panose="020B0503020204020204" pitchFamily="34" charset="-122"/>
                <a:ea typeface="微软雅黑" panose="020B0503020204020204" pitchFamily="34" charset="-122"/>
              </a:rPr>
              <a:t>arod</a:t>
            </a:r>
            <a:r>
              <a:rPr lang="zh-CN" altLang="en-US" sz="1600" dirty="0">
                <a:solidFill>
                  <a:srgbClr val="4C6062"/>
                </a:solidFill>
                <a:latin typeface="微软雅黑" panose="020B0503020204020204" pitchFamily="34" charset="-122"/>
                <a:ea typeface="微软雅黑" panose="020B0503020204020204" pitchFamily="34" charset="-122"/>
              </a:rPr>
              <a:t>并不支持</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 </a:t>
            </a:r>
            <a:r>
              <a:rPr lang="zh-CN" altLang="en-US" sz="1600" dirty="0">
                <a:solidFill>
                  <a:srgbClr val="4C6062"/>
                </a:solidFill>
                <a:latin typeface="微软雅黑" panose="020B0503020204020204" pitchFamily="34" charset="-122"/>
                <a:ea typeface="微软雅黑" panose="020B0503020204020204" pitchFamily="34" charset="-122"/>
              </a:rPr>
              <a:t>因此对于</a:t>
            </a:r>
            <a:r>
              <a:rPr lang="en-US" altLang="zh-CN" sz="1600" dirty="0" err="1">
                <a:solidFill>
                  <a:srgbClr val="4C6062"/>
                </a:solidFill>
                <a:latin typeface="微软雅黑" panose="020B0503020204020204" pitchFamily="34" charset="-122"/>
                <a:ea typeface="微软雅黑" panose="020B0503020204020204" pitchFamily="34" charset="-122"/>
              </a:rPr>
              <a:t>abcd</a:t>
            </a:r>
            <a:r>
              <a:rPr lang="zh-CN" altLang="en-US" sz="1600" dirty="0">
                <a:solidFill>
                  <a:srgbClr val="4C6062"/>
                </a:solidFill>
                <a:latin typeface="微软雅黑" panose="020B0503020204020204" pitchFamily="34" charset="-122"/>
                <a:ea typeface="微软雅黑" panose="020B0503020204020204" pitchFamily="34" charset="-122"/>
              </a:rPr>
              <a:t>这个文件来说，</a:t>
            </a:r>
            <a:r>
              <a:rPr lang="en-US" altLang="zh-CN" sz="1600" dirty="0" err="1">
                <a:solidFill>
                  <a:srgbClr val="4C6062"/>
                </a:solidFill>
                <a:latin typeface="微软雅黑" panose="020B0503020204020204" pitchFamily="34" charset="-122"/>
                <a:ea typeface="微软雅黑" panose="020B0503020204020204" pitchFamily="34" charset="-122"/>
              </a:rPr>
              <a:t>arod</a:t>
            </a:r>
            <a:r>
              <a:rPr lang="zh-CN" altLang="en-US" sz="1600" dirty="0">
                <a:solidFill>
                  <a:srgbClr val="4C6062"/>
                </a:solidFill>
                <a:latin typeface="微软雅黑" panose="020B0503020204020204" pitchFamily="34" charset="-122"/>
                <a:ea typeface="微软雅黑" panose="020B0503020204020204" pitchFamily="34" charset="-122"/>
              </a:rPr>
              <a:t>应该只是其他用户，只有</a:t>
            </a:r>
            <a:r>
              <a:rPr lang="en-US" altLang="zh-CN" sz="1600" dirty="0">
                <a:solidFill>
                  <a:srgbClr val="4C6062"/>
                </a:solidFill>
                <a:latin typeface="微软雅黑" panose="020B0503020204020204" pitchFamily="34" charset="-122"/>
                <a:ea typeface="微软雅黑" panose="020B0503020204020204" pitchFamily="34" charset="-122"/>
              </a:rPr>
              <a:t>r</a:t>
            </a:r>
            <a:r>
              <a:rPr lang="zh-CN" altLang="en-US" sz="1600" dirty="0">
                <a:solidFill>
                  <a:srgbClr val="4C6062"/>
                </a:solidFill>
                <a:latin typeface="微软雅黑" panose="020B0503020204020204" pitchFamily="34" charset="-122"/>
                <a:ea typeface="微软雅黑" panose="020B0503020204020204" pitchFamily="34" charset="-122"/>
              </a:rPr>
              <a:t>权限</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[arod@Server01 </a:t>
            </a:r>
            <a:r>
              <a:rPr lang="en-US" altLang="zh-CN" sz="1600" dirty="0" err="1">
                <a:solidFill>
                  <a:srgbClr val="4C6062"/>
                </a:solidFill>
                <a:latin typeface="微软雅黑" panose="020B0503020204020204" pitchFamily="34" charset="-122"/>
                <a:ea typeface="微软雅黑" panose="020B0503020204020204" pitchFamily="34" charset="-122"/>
              </a:rPr>
              <a:t>ahome</a:t>
            </a:r>
            <a:r>
              <a:rPr lang="en-US" altLang="zh-CN" sz="1600" dirty="0">
                <a:solidFill>
                  <a:srgbClr val="4C6062"/>
                </a:solidFill>
                <a:latin typeface="微软雅黑" panose="020B0503020204020204" pitchFamily="34" charset="-122"/>
                <a:ea typeface="微软雅黑" panose="020B0503020204020204" pitchFamily="34" charset="-122"/>
              </a:rPr>
              <a:t>]$ exit</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nl-NL" altLang="zh-CN" sz="12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2896394"/>
            <a:ext cx="10029284" cy="396319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4.4  </a:t>
            </a:r>
            <a:r>
              <a:rPr lang="zh-CN" altLang="en-US" dirty="0"/>
              <a:t>企业实战与应用</a:t>
            </a:r>
            <a:endParaRPr lang="zh-CN" altLang="en-US" b="0" dirty="0"/>
          </a:p>
        </p:txBody>
      </p:sp>
      <p:sp>
        <p:nvSpPr>
          <p:cNvPr id="2" name="文本框 1"/>
          <p:cNvSpPr txBox="1"/>
          <p:nvPr/>
        </p:nvSpPr>
        <p:spPr>
          <a:xfrm>
            <a:off x="984793" y="1471587"/>
            <a:ext cx="9888772" cy="2654060"/>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．解决方案</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）加入</a:t>
            </a:r>
            <a:r>
              <a:rPr lang="en-US" altLang="zh-CN" sz="2000" dirty="0">
                <a:solidFill>
                  <a:srgbClr val="4C6062"/>
                </a:solidFill>
                <a:latin typeface="微软雅黑" panose="020B0503020204020204" pitchFamily="34" charset="-122"/>
                <a:ea typeface="微软雅黑" panose="020B0503020204020204" pitchFamily="34" charset="-122"/>
              </a:rPr>
              <a:t>SGID</a:t>
            </a:r>
            <a:r>
              <a:rPr lang="zh-CN" altLang="en-US" sz="2000" dirty="0">
                <a:solidFill>
                  <a:srgbClr val="4C6062"/>
                </a:solidFill>
                <a:latin typeface="微软雅黑" panose="020B0503020204020204" pitchFamily="34" charset="-122"/>
                <a:ea typeface="微软雅黑" panose="020B0503020204020204" pitchFamily="34" charset="-122"/>
              </a:rPr>
              <a:t>的权限，并进行测试。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chmod 2770  /</a:t>
            </a:r>
            <a:r>
              <a:rPr lang="en-US" altLang="zh-CN" sz="2000" dirty="0" err="1">
                <a:solidFill>
                  <a:srgbClr val="4C6062"/>
                </a:solidFill>
                <a:latin typeface="微软雅黑" panose="020B0503020204020204" pitchFamily="34" charset="-122"/>
                <a:ea typeface="微软雅黑" panose="020B0503020204020204" pitchFamily="34" charset="-122"/>
              </a:rPr>
              <a:t>srv</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ahome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ll</a:t>
            </a:r>
            <a:r>
              <a:rPr lang="en-US" altLang="zh-CN" sz="2000" dirty="0">
                <a:solidFill>
                  <a:srgbClr val="4C6062"/>
                </a:solidFill>
                <a:latin typeface="微软雅黑" panose="020B0503020204020204" pitchFamily="34" charset="-122"/>
                <a:ea typeface="微软雅黑" panose="020B0503020204020204" pitchFamily="34" charset="-122"/>
              </a:rPr>
              <a:t>  -d  /</a:t>
            </a:r>
            <a:r>
              <a:rPr lang="en-US" altLang="zh-CN" sz="2000" dirty="0" err="1">
                <a:solidFill>
                  <a:srgbClr val="4C6062"/>
                </a:solidFill>
                <a:latin typeface="微软雅黑" panose="020B0503020204020204" pitchFamily="34" charset="-122"/>
                <a:ea typeface="微软雅黑" panose="020B0503020204020204" pitchFamily="34" charset="-122"/>
              </a:rPr>
              <a:t>srv</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ahome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drwxrws--- 2 root project 18  8</a:t>
            </a:r>
            <a:r>
              <a:rPr lang="zh-CN" altLang="en-US" sz="2000" dirty="0">
                <a:solidFill>
                  <a:srgbClr val="4C6062"/>
                </a:solidFill>
                <a:latin typeface="微软雅黑" panose="020B0503020204020204" pitchFamily="34" charset="-122"/>
                <a:ea typeface="微软雅黑" panose="020B0503020204020204" pitchFamily="34" charset="-122"/>
              </a:rPr>
              <a:t>月 </a:t>
            </a:r>
            <a:r>
              <a:rPr lang="en-US" altLang="zh-CN" sz="2000" dirty="0">
                <a:solidFill>
                  <a:srgbClr val="4C6062"/>
                </a:solidFill>
                <a:latin typeface="微软雅黑" panose="020B0503020204020204" pitchFamily="34" charset="-122"/>
                <a:ea typeface="微软雅黑" panose="020B0503020204020204" pitchFamily="34" charset="-122"/>
              </a:rPr>
              <a:t>22 02:49 /</a:t>
            </a:r>
            <a:r>
              <a:rPr lang="en-US" altLang="zh-CN" sz="2000" dirty="0" err="1">
                <a:solidFill>
                  <a:srgbClr val="4C6062"/>
                </a:solidFill>
                <a:latin typeface="微软雅黑" panose="020B0503020204020204" pitchFamily="34" charset="-122"/>
                <a:ea typeface="微软雅黑" panose="020B0503020204020204" pitchFamily="34" charset="-122"/>
              </a:rPr>
              <a:t>srv</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ahome</a:t>
            </a:r>
            <a:endParaRPr lang="nl-NL" altLang="zh-CN" sz="12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2591595"/>
            <a:ext cx="10029284" cy="155704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4.4  </a:t>
            </a:r>
            <a:r>
              <a:rPr lang="zh-CN" altLang="en-US" dirty="0"/>
              <a:t>企业实战与应用</a:t>
            </a:r>
            <a:endParaRPr lang="zh-CN" altLang="en-US" b="0" dirty="0"/>
          </a:p>
        </p:txBody>
      </p:sp>
      <p:sp>
        <p:nvSpPr>
          <p:cNvPr id="2" name="文本框 1"/>
          <p:cNvSpPr txBox="1"/>
          <p:nvPr/>
        </p:nvSpPr>
        <p:spPr>
          <a:xfrm>
            <a:off x="984793" y="1471587"/>
            <a:ext cx="9888772" cy="4201150"/>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．解决方案</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）测试：使用</a:t>
            </a:r>
            <a:r>
              <a:rPr lang="en-US" altLang="zh-CN" sz="2000" dirty="0" err="1">
                <a:solidFill>
                  <a:srgbClr val="4C6062"/>
                </a:solidFill>
                <a:latin typeface="微软雅黑" panose="020B0503020204020204" pitchFamily="34" charset="-122"/>
                <a:ea typeface="微软雅黑" panose="020B0503020204020204" pitchFamily="34" charset="-122"/>
              </a:rPr>
              <a:t>alex</a:t>
            </a:r>
            <a:r>
              <a:rPr lang="zh-CN" altLang="en-US" sz="2000" dirty="0">
                <a:solidFill>
                  <a:srgbClr val="4C6062"/>
                </a:solidFill>
                <a:latin typeface="微软雅黑" panose="020B0503020204020204" pitchFamily="34" charset="-122"/>
                <a:ea typeface="微软雅黑" panose="020B0503020204020204" pitchFamily="34" charset="-122"/>
              </a:rPr>
              <a:t>去建立一个文件，并且查阅文件权限看看。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su</a:t>
            </a:r>
            <a:r>
              <a:rPr lang="en-US" altLang="zh-CN" sz="2000" dirty="0">
                <a:solidFill>
                  <a:srgbClr val="4C6062"/>
                </a:solidFill>
                <a:latin typeface="微软雅黑" panose="020B0503020204020204" pitchFamily="34" charset="-122"/>
                <a:ea typeface="微软雅黑" panose="020B0503020204020204" pitchFamily="34" charset="-122"/>
              </a:rPr>
              <a:t>  -  </a:t>
            </a:r>
            <a:r>
              <a:rPr lang="en-US" altLang="zh-CN" sz="2000" dirty="0" err="1">
                <a:solidFill>
                  <a:srgbClr val="4C6062"/>
                </a:solidFill>
                <a:latin typeface="微软雅黑" panose="020B0503020204020204" pitchFamily="34" charset="-122"/>
                <a:ea typeface="微软雅黑" panose="020B0503020204020204" pitchFamily="34" charset="-122"/>
              </a:rPr>
              <a:t>alex</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[alex@Server01~]$ cd  /</a:t>
            </a:r>
            <a:r>
              <a:rPr lang="en-US" altLang="zh-CN" sz="2000" dirty="0" err="1">
                <a:solidFill>
                  <a:srgbClr val="4C6062"/>
                </a:solidFill>
                <a:latin typeface="微软雅黑" panose="020B0503020204020204" pitchFamily="34" charset="-122"/>
                <a:ea typeface="微软雅黑" panose="020B0503020204020204" pitchFamily="34" charset="-122"/>
              </a:rPr>
              <a:t>srv</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ahome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[alex@Server01 </a:t>
            </a:r>
            <a:r>
              <a:rPr lang="en-US" altLang="zh-CN" sz="2000" dirty="0" err="1">
                <a:solidFill>
                  <a:srgbClr val="4C6062"/>
                </a:solidFill>
                <a:latin typeface="微软雅黑" panose="020B0503020204020204" pitchFamily="34" charset="-122"/>
                <a:ea typeface="微软雅黑" panose="020B0503020204020204" pitchFamily="34" charset="-122"/>
              </a:rPr>
              <a:t>ahome</a:t>
            </a:r>
            <a:r>
              <a:rPr lang="en-US" altLang="zh-CN" sz="2000" dirty="0">
                <a:solidFill>
                  <a:srgbClr val="4C6062"/>
                </a:solidFill>
                <a:latin typeface="微软雅黑" panose="020B0503020204020204" pitchFamily="34" charset="-122"/>
                <a:ea typeface="微软雅黑" panose="020B0503020204020204" pitchFamily="34" charset="-122"/>
              </a:rPr>
              <a:t>]$ touch 1234</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[alex@Server01 </a:t>
            </a:r>
            <a:r>
              <a:rPr lang="en-US" altLang="zh-CN" sz="2000" dirty="0" err="1">
                <a:solidFill>
                  <a:srgbClr val="4C6062"/>
                </a:solidFill>
                <a:latin typeface="微软雅黑" panose="020B0503020204020204" pitchFamily="34" charset="-122"/>
                <a:ea typeface="微软雅黑" panose="020B0503020204020204" pitchFamily="34" charset="-122"/>
              </a:rPr>
              <a:t>ahome</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ll</a:t>
            </a:r>
            <a:r>
              <a:rPr lang="en-US" altLang="zh-CN" sz="2000" dirty="0">
                <a:solidFill>
                  <a:srgbClr val="4C6062"/>
                </a:solidFill>
                <a:latin typeface="微软雅黑" panose="020B0503020204020204" pitchFamily="34" charset="-122"/>
                <a:ea typeface="微软雅黑" panose="020B0503020204020204" pitchFamily="34" charset="-122"/>
              </a:rPr>
              <a:t> 1234</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-r-- 1 </a:t>
            </a:r>
            <a:r>
              <a:rPr lang="en-US" altLang="zh-CN" sz="2000" dirty="0" err="1">
                <a:solidFill>
                  <a:srgbClr val="4C6062"/>
                </a:solidFill>
                <a:latin typeface="微软雅黑" panose="020B0503020204020204" pitchFamily="34" charset="-122"/>
                <a:ea typeface="微软雅黑" panose="020B0503020204020204" pitchFamily="34" charset="-122"/>
              </a:rPr>
              <a:t>alex</a:t>
            </a:r>
            <a:r>
              <a:rPr lang="en-US" altLang="zh-CN" sz="2000" dirty="0">
                <a:solidFill>
                  <a:srgbClr val="4C6062"/>
                </a:solidFill>
                <a:latin typeface="微软雅黑" panose="020B0503020204020204" pitchFamily="34" charset="-122"/>
                <a:ea typeface="微软雅黑" panose="020B0503020204020204" pitchFamily="34" charset="-122"/>
              </a:rPr>
              <a:t> project 0  8</a:t>
            </a:r>
            <a:r>
              <a:rPr lang="zh-CN" altLang="en-US" sz="2000" dirty="0">
                <a:solidFill>
                  <a:srgbClr val="4C6062"/>
                </a:solidFill>
                <a:latin typeface="微软雅黑" panose="020B0503020204020204" pitchFamily="34" charset="-122"/>
                <a:ea typeface="微软雅黑" panose="020B0503020204020204" pitchFamily="34" charset="-122"/>
              </a:rPr>
              <a:t>月 </a:t>
            </a:r>
            <a:r>
              <a:rPr lang="en-US" altLang="zh-CN" sz="2000" dirty="0">
                <a:solidFill>
                  <a:srgbClr val="4C6062"/>
                </a:solidFill>
                <a:latin typeface="微软雅黑" panose="020B0503020204020204" pitchFamily="34" charset="-122"/>
                <a:ea typeface="微软雅黑" panose="020B0503020204020204" pitchFamily="34" charset="-122"/>
              </a:rPr>
              <a:t>22 02:52 1234</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没错！这才是我们要的！现在</a:t>
            </a:r>
            <a:r>
              <a:rPr lang="en-US" altLang="zh-CN" sz="2000" dirty="0" err="1">
                <a:solidFill>
                  <a:srgbClr val="4C6062"/>
                </a:solidFill>
                <a:latin typeface="微软雅黑" panose="020B0503020204020204" pitchFamily="34" charset="-122"/>
                <a:ea typeface="微软雅黑" panose="020B0503020204020204" pitchFamily="34" charset="-122"/>
              </a:rPr>
              <a:t>alex</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arod</a:t>
            </a:r>
            <a:r>
              <a:rPr lang="zh-CN" altLang="en-US" sz="2000" dirty="0">
                <a:solidFill>
                  <a:srgbClr val="4C6062"/>
                </a:solidFill>
                <a:latin typeface="微软雅黑" panose="020B0503020204020204" pitchFamily="34" charset="-122"/>
                <a:ea typeface="微软雅黑" panose="020B0503020204020204" pitchFamily="34" charset="-122"/>
              </a:rPr>
              <a:t>建立的新文件所属组都是</a:t>
            </a:r>
            <a:r>
              <a:rPr lang="en-US" altLang="zh-CN" sz="2000" dirty="0">
                <a:solidFill>
                  <a:srgbClr val="4C6062"/>
                </a:solidFill>
                <a:latin typeface="微软雅黑" panose="020B0503020204020204" pitchFamily="34" charset="-122"/>
                <a:ea typeface="微软雅黑" panose="020B0503020204020204" pitchFamily="34" charset="-122"/>
              </a:rPr>
              <a:t>project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由于两个账号均属于此组，加上</a:t>
            </a:r>
            <a:r>
              <a:rPr lang="en-US" altLang="zh-CN" sz="2000" dirty="0">
                <a:solidFill>
                  <a:srgbClr val="4C6062"/>
                </a:solidFill>
                <a:latin typeface="微软雅黑" panose="020B0503020204020204" pitchFamily="34" charset="-122"/>
                <a:ea typeface="微软雅黑" panose="020B0503020204020204" pitchFamily="34" charset="-122"/>
              </a:rPr>
              <a:t>umask</a:t>
            </a:r>
            <a:r>
              <a:rPr lang="zh-CN" altLang="en-US" sz="2000" dirty="0">
                <a:solidFill>
                  <a:srgbClr val="4C6062"/>
                </a:solidFill>
                <a:latin typeface="微软雅黑" panose="020B0503020204020204" pitchFamily="34" charset="-122"/>
                <a:ea typeface="微软雅黑" panose="020B0503020204020204" pitchFamily="34" charset="-122"/>
              </a:rPr>
              <a:t>都是</a:t>
            </a:r>
            <a:r>
              <a:rPr lang="en-US" altLang="zh-CN" sz="2000" dirty="0">
                <a:solidFill>
                  <a:srgbClr val="4C6062"/>
                </a:solidFill>
                <a:latin typeface="微软雅黑" panose="020B0503020204020204" pitchFamily="34" charset="-122"/>
                <a:ea typeface="微软雅黑" panose="020B0503020204020204" pitchFamily="34" charset="-122"/>
              </a:rPr>
              <a:t>002</a:t>
            </a:r>
            <a:r>
              <a:rPr lang="zh-CN" altLang="en-US" sz="2000" dirty="0">
                <a:solidFill>
                  <a:srgbClr val="4C6062"/>
                </a:solidFill>
                <a:latin typeface="微软雅黑" panose="020B0503020204020204" pitchFamily="34" charset="-122"/>
                <a:ea typeface="微软雅黑" panose="020B0503020204020204" pitchFamily="34" charset="-122"/>
              </a:rPr>
              <a:t>，这样两个账号才可以互相修改对方的文件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nl-NL" altLang="zh-CN" sz="12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4793" y="2408719"/>
            <a:ext cx="10029284" cy="188975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08639" y="4234151"/>
            <a:ext cx="4040125"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项目实施</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3411190"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项目实录：配置与管理文件权限</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99624"/>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视频学习</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配置与管理文件权限</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57766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．项目实训目的</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掌握利用</a:t>
            </a:r>
            <a:r>
              <a:rPr lang="en-US" altLang="zh-CN" sz="2000" dirty="0">
                <a:solidFill>
                  <a:srgbClr val="4C6062"/>
                </a:solidFill>
                <a:latin typeface="微软雅黑" panose="020B0503020204020204" pitchFamily="34" charset="-122"/>
                <a:ea typeface="微软雅黑" panose="020B0503020204020204" pitchFamily="34" charset="-122"/>
              </a:rPr>
              <a:t>chmod</a:t>
            </a:r>
            <a:r>
              <a:rPr lang="zh-CN" altLang="en-US" sz="2000" dirty="0">
                <a:solidFill>
                  <a:srgbClr val="4C6062"/>
                </a:solidFill>
                <a:latin typeface="微软雅黑" panose="020B0503020204020204" pitchFamily="34" charset="-122"/>
                <a:ea typeface="微软雅黑" panose="020B0503020204020204" pitchFamily="34" charset="-122"/>
              </a:rPr>
              <a:t>及</a:t>
            </a:r>
            <a:r>
              <a:rPr lang="en-US" altLang="zh-CN" sz="2000" dirty="0" err="1">
                <a:solidFill>
                  <a:srgbClr val="4C6062"/>
                </a:solidFill>
                <a:latin typeface="微软雅黑" panose="020B0503020204020204" pitchFamily="34" charset="-122"/>
                <a:ea typeface="微软雅黑" panose="020B0503020204020204" pitchFamily="34" charset="-122"/>
              </a:rPr>
              <a:t>chgrp</a:t>
            </a:r>
            <a:r>
              <a:rPr lang="zh-CN" altLang="en-US" sz="2000" dirty="0">
                <a:solidFill>
                  <a:srgbClr val="4C6062"/>
                </a:solidFill>
                <a:latin typeface="微软雅黑" panose="020B0503020204020204" pitchFamily="34" charset="-122"/>
                <a:ea typeface="微软雅黑" panose="020B0503020204020204" pitchFamily="34" charset="-122"/>
              </a:rPr>
              <a:t>等命令实现统信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文件权限管理的方法。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掌握磁盘限额的实现方法（下个项目会详细讲解）。</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．项目背景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某公司有</a:t>
            </a:r>
            <a:r>
              <a:rPr lang="en-US" altLang="zh-CN" sz="2000" dirty="0">
                <a:solidFill>
                  <a:srgbClr val="4C6062"/>
                </a:solidFill>
                <a:latin typeface="微软雅黑" panose="020B0503020204020204" pitchFamily="34" charset="-122"/>
                <a:ea typeface="微软雅黑" panose="020B0503020204020204" pitchFamily="34" charset="-122"/>
              </a:rPr>
              <a:t>60</a:t>
            </a:r>
            <a:r>
              <a:rPr lang="zh-CN" altLang="en-US" sz="2000" dirty="0">
                <a:solidFill>
                  <a:srgbClr val="4C6062"/>
                </a:solidFill>
                <a:latin typeface="微软雅黑" panose="020B0503020204020204" pitchFamily="34" charset="-122"/>
                <a:ea typeface="微软雅黑" panose="020B0503020204020204" pitchFamily="34" charset="-122"/>
              </a:rPr>
              <a:t>个员工，分别在</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个部门工作，每个人的工作内容不同。需要在服务器上为每个人创建不同的账号，把相同部门的用户放在一个组中，每个用户都有自己的工作目录。另外，需要根据每个人的工作性质对每个部门和每个用户在服务器上的可用空间进行限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假设有用户</a:t>
            </a:r>
            <a:r>
              <a:rPr lang="en-US" altLang="zh-CN" sz="2000" dirty="0">
                <a:solidFill>
                  <a:srgbClr val="4C6062"/>
                </a:solidFill>
                <a:latin typeface="微软雅黑" panose="020B0503020204020204" pitchFamily="34" charset="-122"/>
                <a:ea typeface="微软雅黑" panose="020B0503020204020204" pitchFamily="34" charset="-122"/>
              </a:rPr>
              <a:t>user1</a:t>
            </a:r>
            <a:r>
              <a:rPr lang="zh-CN" altLang="en-US" sz="2000" dirty="0">
                <a:solidFill>
                  <a:srgbClr val="4C6062"/>
                </a:solidFill>
                <a:latin typeface="微软雅黑" panose="020B0503020204020204" pitchFamily="34" charset="-122"/>
                <a:ea typeface="微软雅黑" panose="020B0503020204020204" pitchFamily="34" charset="-122"/>
              </a:rPr>
              <a:t>，请设置</a:t>
            </a:r>
            <a:r>
              <a:rPr lang="en-US" altLang="zh-CN" sz="2000" dirty="0">
                <a:solidFill>
                  <a:srgbClr val="4C6062"/>
                </a:solidFill>
                <a:latin typeface="微软雅黑" panose="020B0503020204020204" pitchFamily="34" charset="-122"/>
                <a:ea typeface="微软雅黑" panose="020B0503020204020204" pitchFamily="34" charset="-122"/>
              </a:rPr>
              <a:t>user1</a:t>
            </a:r>
            <a:r>
              <a:rPr lang="zh-CN" altLang="en-US" sz="2000" dirty="0">
                <a:solidFill>
                  <a:srgbClr val="4C6062"/>
                </a:solidFill>
                <a:latin typeface="微软雅黑" panose="020B0503020204020204" pitchFamily="34" charset="-122"/>
                <a:ea typeface="微软雅黑" panose="020B0503020204020204" pitchFamily="34" charset="-122"/>
              </a:rPr>
              <a:t>对</a:t>
            </a:r>
            <a:r>
              <a:rPr lang="en-US" altLang="zh-CN" sz="2000" dirty="0">
                <a:solidFill>
                  <a:srgbClr val="4C6062"/>
                </a:solidFill>
                <a:latin typeface="微软雅黑" panose="020B0503020204020204" pitchFamily="34" charset="-122"/>
                <a:ea typeface="微软雅黑" panose="020B0503020204020204" pitchFamily="34" charset="-122"/>
              </a:rPr>
              <a:t>/dev/sdb1</a:t>
            </a:r>
            <a:r>
              <a:rPr lang="zh-CN" altLang="en-US" sz="2000" dirty="0">
                <a:solidFill>
                  <a:srgbClr val="4C6062"/>
                </a:solidFill>
                <a:latin typeface="微软雅黑" panose="020B0503020204020204" pitchFamily="34" charset="-122"/>
                <a:ea typeface="微软雅黑" panose="020B0503020204020204" pitchFamily="34" charset="-122"/>
              </a:rPr>
              <a:t>分区的磁盘限额，将</a:t>
            </a:r>
            <a:r>
              <a:rPr lang="en-US" altLang="zh-CN" sz="2000" dirty="0">
                <a:solidFill>
                  <a:srgbClr val="4C6062"/>
                </a:solidFill>
                <a:latin typeface="微软雅黑" panose="020B0503020204020204" pitchFamily="34" charset="-122"/>
                <a:ea typeface="微软雅黑" panose="020B0503020204020204" pitchFamily="34" charset="-122"/>
              </a:rPr>
              <a:t>user1</a:t>
            </a:r>
            <a:r>
              <a:rPr lang="zh-CN" altLang="en-US" sz="2000" dirty="0">
                <a:solidFill>
                  <a:srgbClr val="4C6062"/>
                </a:solidFill>
                <a:latin typeface="微软雅黑" panose="020B0503020204020204" pitchFamily="34" charset="-122"/>
                <a:ea typeface="微软雅黑" panose="020B0503020204020204" pitchFamily="34" charset="-122"/>
              </a:rPr>
              <a:t>对</a:t>
            </a:r>
            <a:r>
              <a:rPr lang="en-US" altLang="zh-CN" sz="2000" dirty="0">
                <a:solidFill>
                  <a:srgbClr val="4C6062"/>
                </a:solidFill>
                <a:latin typeface="微软雅黑" panose="020B0503020204020204" pitchFamily="34" charset="-122"/>
                <a:ea typeface="微软雅黑" panose="020B0503020204020204" pitchFamily="34" charset="-122"/>
              </a:rPr>
              <a:t>blocks</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soft</a:t>
            </a:r>
            <a:r>
              <a:rPr lang="zh-CN" altLang="en-US" sz="2000" dirty="0">
                <a:solidFill>
                  <a:srgbClr val="4C6062"/>
                </a:solidFill>
                <a:latin typeface="微软雅黑" panose="020B0503020204020204" pitchFamily="34" charset="-122"/>
                <a:ea typeface="微软雅黑" panose="020B0503020204020204" pitchFamily="34" charset="-122"/>
              </a:rPr>
              <a:t>设置为</a:t>
            </a:r>
            <a:r>
              <a:rPr lang="en-US" altLang="zh-CN" sz="2000" dirty="0">
                <a:solidFill>
                  <a:srgbClr val="4C6062"/>
                </a:solidFill>
                <a:latin typeface="微软雅黑" panose="020B0503020204020204" pitchFamily="34" charset="-122"/>
                <a:ea typeface="微软雅黑" panose="020B0503020204020204" pitchFamily="34" charset="-122"/>
              </a:rPr>
              <a:t>5000</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hard</a:t>
            </a:r>
            <a:r>
              <a:rPr lang="zh-CN" altLang="en-US" sz="2000" dirty="0">
                <a:solidFill>
                  <a:srgbClr val="4C6062"/>
                </a:solidFill>
                <a:latin typeface="微软雅黑" panose="020B0503020204020204" pitchFamily="34" charset="-122"/>
                <a:ea typeface="微软雅黑" panose="020B0503020204020204" pitchFamily="34" charset="-122"/>
              </a:rPr>
              <a:t>设置为</a:t>
            </a:r>
            <a:r>
              <a:rPr lang="en-US" altLang="zh-CN" sz="2000" dirty="0">
                <a:solidFill>
                  <a:srgbClr val="4C6062"/>
                </a:solidFill>
                <a:latin typeface="微软雅黑" panose="020B0503020204020204" pitchFamily="34" charset="-122"/>
                <a:ea typeface="微软雅黑" panose="020B0503020204020204" pitchFamily="34" charset="-122"/>
              </a:rPr>
              <a:t>10000</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inodes</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soft</a:t>
            </a:r>
            <a:r>
              <a:rPr lang="zh-CN" altLang="en-US" sz="2000" dirty="0">
                <a:solidFill>
                  <a:srgbClr val="4C6062"/>
                </a:solidFill>
                <a:latin typeface="微软雅黑" panose="020B0503020204020204" pitchFamily="34" charset="-122"/>
                <a:ea typeface="微软雅黑" panose="020B0503020204020204" pitchFamily="34" charset="-122"/>
              </a:rPr>
              <a:t>设置为</a:t>
            </a:r>
            <a:r>
              <a:rPr lang="en-US" altLang="zh-CN" sz="2000" dirty="0">
                <a:solidFill>
                  <a:srgbClr val="4C6062"/>
                </a:solidFill>
                <a:latin typeface="微软雅黑" panose="020B0503020204020204" pitchFamily="34" charset="-122"/>
                <a:ea typeface="微软雅黑" panose="020B0503020204020204" pitchFamily="34" charset="-122"/>
              </a:rPr>
              <a:t>5000</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hard</a:t>
            </a:r>
            <a:r>
              <a:rPr lang="zh-CN" altLang="en-US" sz="2000" dirty="0">
                <a:solidFill>
                  <a:srgbClr val="4C6062"/>
                </a:solidFill>
                <a:latin typeface="微软雅黑" panose="020B0503020204020204" pitchFamily="34" charset="-122"/>
                <a:ea typeface="微软雅黑" panose="020B0503020204020204" pitchFamily="34" charset="-122"/>
              </a:rPr>
              <a:t>设置为</a:t>
            </a:r>
            <a:r>
              <a:rPr lang="en-US" altLang="zh-CN" sz="2000" dirty="0">
                <a:solidFill>
                  <a:srgbClr val="4C6062"/>
                </a:solidFill>
                <a:latin typeface="微软雅黑" panose="020B0503020204020204" pitchFamily="34" charset="-122"/>
                <a:ea typeface="微软雅黑" panose="020B0503020204020204" pitchFamily="34" charset="-122"/>
              </a:rPr>
              <a:t>10000</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配置与管理文件权限</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211545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．项目实训内容</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练习</a:t>
            </a:r>
            <a:r>
              <a:rPr lang="en-US" altLang="zh-CN" sz="2000" dirty="0">
                <a:solidFill>
                  <a:srgbClr val="4C6062"/>
                </a:solidFill>
                <a:latin typeface="微软雅黑" panose="020B0503020204020204" pitchFamily="34" charset="-122"/>
                <a:ea typeface="微软雅黑" panose="020B0503020204020204" pitchFamily="34" charset="-122"/>
              </a:rPr>
              <a:t>chmod</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chgrp</a:t>
            </a:r>
            <a:r>
              <a:rPr lang="zh-CN" altLang="en-US" sz="2000" dirty="0">
                <a:solidFill>
                  <a:srgbClr val="4C6062"/>
                </a:solidFill>
                <a:latin typeface="微软雅黑" panose="020B0503020204020204" pitchFamily="34" charset="-122"/>
                <a:ea typeface="微软雅黑" panose="020B0503020204020204" pitchFamily="34" charset="-122"/>
              </a:rPr>
              <a:t>等命令的使用，练习在统信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下实现磁盘限额的方法。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．做一做</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根据项目实录视频进行项目的实训，检查学习效果。</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配置与管理文件权限</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a:t>四、重要说明</a:t>
            </a:r>
            <a:endParaRPr lang="zh-CN" altLang="en-US" dirty="0"/>
          </a:p>
        </p:txBody>
      </p:sp>
      <p:sp>
        <p:nvSpPr>
          <p:cNvPr id="7" name="文本框 1"/>
          <p:cNvSpPr txBox="1"/>
          <p:nvPr/>
        </p:nvSpPr>
        <p:spPr>
          <a:xfrm>
            <a:off x="373902" y="1143794"/>
            <a:ext cx="8849473" cy="6447919"/>
          </a:xfrm>
          <a:prstGeom prst="rect">
            <a:avLst/>
          </a:prstGeom>
          <a:noFill/>
        </p:spPr>
        <p:txBody>
          <a:bodyPr wrap="square" rtlCol="0" anchor="t">
            <a:spAutoFit/>
          </a:bodyPr>
          <a:lstStyle/>
          <a:p>
            <a:pPr indent="266700">
              <a:lnSpc>
                <a:spcPct val="150000"/>
              </a:lnSpc>
              <a:spcBef>
                <a:spcPts val="360"/>
              </a:spcBef>
              <a:spcAft>
                <a:spcPts val="240"/>
              </a:spcAft>
            </a:pPr>
            <a:r>
              <a:rPr lang="zh-CN" altLang="en-US" kern="100" dirty="0">
                <a:latin typeface="+mn-ea"/>
                <a:cs typeface="Times New Roman" panose="02020603050405020304" pitchFamily="18" charset="0"/>
              </a:rPr>
              <a:t>订购教材后请向作者索要含电子教案、微课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课堂慕课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项目实录视频、课件、课标、授课计划、项目任务单、试卷等的备课包。</a:t>
            </a:r>
            <a:endParaRPr lang="zh-CN" altLang="en-US"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全套资源提供群： </a:t>
            </a:r>
            <a:r>
              <a:rPr lang="en-US" altLang="zh-CN" sz="2800" b="1" kern="100" dirty="0">
                <a:solidFill>
                  <a:srgbClr val="FF0000"/>
                </a:solidFill>
                <a:latin typeface="+mn-ea"/>
                <a:cs typeface="Times New Roman" panose="02020603050405020304" pitchFamily="18" charset="0"/>
              </a:rPr>
              <a:t>414901724</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作者</a:t>
            </a:r>
            <a:r>
              <a:rPr lang="en-US" altLang="zh-CN" kern="100" dirty="0">
                <a:latin typeface="+mn-ea"/>
                <a:cs typeface="Times New Roman" panose="02020603050405020304" pitchFamily="18" charset="0"/>
              </a:rPr>
              <a:t>QQ</a:t>
            </a:r>
            <a:r>
              <a:rPr lang="zh-CN" altLang="en-US" kern="100" dirty="0">
                <a:latin typeface="+mn-ea"/>
                <a:cs typeface="Times New Roman" panose="02020603050405020304" pitchFamily="18" charset="0"/>
              </a:rPr>
              <a:t>：</a:t>
            </a:r>
            <a:r>
              <a:rPr lang="en-US" altLang="zh-CN" sz="2800" b="1" kern="100" dirty="0">
                <a:solidFill>
                  <a:srgbClr val="FF0000"/>
                </a:solidFill>
                <a:latin typeface="+mn-ea"/>
                <a:cs typeface="Times New Roman" panose="02020603050405020304" pitchFamily="18" charset="0"/>
              </a:rPr>
              <a:t>68433059</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教材：</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en-US" altLang="zh-CN" kern="100" dirty="0">
                <a:latin typeface="+mn-ea"/>
                <a:cs typeface="Times New Roman" panose="02020603050405020304" pitchFamily="18" charset="0"/>
              </a:rPr>
              <a:t>ISBN</a:t>
            </a:r>
            <a:r>
              <a:rPr lang="zh-CN" altLang="en-US" kern="100" dirty="0">
                <a:latin typeface="+mn-ea"/>
                <a:cs typeface="Times New Roman" panose="02020603050405020304" pitchFamily="18" charset="0"/>
              </a:rPr>
              <a:t>：</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微信扫码关注</a:t>
            </a:r>
            <a:r>
              <a:rPr lang="zh-CN" altLang="en-US" sz="2800" b="1" kern="100" dirty="0">
                <a:solidFill>
                  <a:srgbClr val="FF0000"/>
                </a:solidFill>
                <a:latin typeface="+mn-ea"/>
                <a:cs typeface="Times New Roman" panose="02020603050405020304" pitchFamily="18" charset="0"/>
              </a:rPr>
              <a:t>“规划教材”“计算机优秀教材”</a:t>
            </a:r>
            <a:r>
              <a:rPr lang="zh-CN" altLang="en-US" kern="100" dirty="0">
                <a:latin typeface="+mn-ea"/>
                <a:cs typeface="Times New Roman" panose="02020603050405020304" pitchFamily="18" charset="0"/>
              </a:rPr>
              <a:t>，时刻关注新书出版、资源提供和更新！随时可免费寄您公众号上的样书：</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p:txBody>
      </p:sp>
      <p:sp>
        <p:nvSpPr>
          <p:cNvPr id="8" name="Freeform 3"/>
          <p:cNvSpPr/>
          <p:nvPr/>
        </p:nvSpPr>
        <p:spPr>
          <a:xfrm rot="10800000">
            <a:off x="1146336" y="9151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43440" y="1143794"/>
            <a:ext cx="2670735" cy="2670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75" y="3967165"/>
            <a:ext cx="274320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8"/>
            <a:ext cx="6668377" cy="3599851"/>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内容</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3139321"/>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你知道我国是哪一年真正拥有了</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Internet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吗？中国国家顶级域名“</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CN”</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服务器是哪一年完成设置的呢？</a:t>
            </a:r>
            <a:endPar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1219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1994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4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月</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20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日，一条</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64kbit/s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的国际专线从中国科学院计算机网络信息中心通过美国</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Sprint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公司连入</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Internet</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，实现了中国与</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Internet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的全功能连接。</a:t>
            </a:r>
            <a:endPar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1219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1994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5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月</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21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日，在钱天白教授和德国卡尔斯鲁厄大学的教授的协助下，中国科学院计算机网络信息中心完成了中国国家顶级域名</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CN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服务器的设置，改变了我国的顶级域名</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CN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服务器一直放在国外的历史。钱天白、钱华林分别担任我国顶级域名</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CN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的行政联络员和技术联络员。</a:t>
            </a:r>
            <a:endPar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032470"/>
            <a:ext cx="194371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项目设计与准备</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a:lnSpc>
                <a:spcPts val="2400"/>
              </a:lnSpc>
            </a:pPr>
            <a:r>
              <a:rPr lang="zh-CN" altLang="en-US" sz="1900" dirty="0">
                <a:solidFill>
                  <a:schemeClr val="bg1"/>
                </a:solidFill>
                <a:latin typeface="Microsoft YaHei UI" panose="020B0503020204020204" pitchFamily="18" charset="-122"/>
                <a:cs typeface="Microsoft YaHei UI" panose="020B0503020204020204" pitchFamily="18" charset="-122"/>
              </a:rPr>
              <a:t>项目知识准备</a:t>
            </a:r>
            <a:endParaRPr lang="zh-CN" altLang="en-US" sz="1900" dirty="0">
              <a:solidFill>
                <a:schemeClr val="bg1"/>
              </a:solidFill>
              <a:latin typeface="Microsoft YaHei UI" panose="020B0503020204020204" pitchFamily="18" charset="-122"/>
              <a:cs typeface="Microsoft YaHei UI" panose="020B0503020204020204" pitchFamily="18"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项目实施</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0" name="TextBox 1"/>
          <p:cNvSpPr txBox="1"/>
          <p:nvPr/>
        </p:nvSpPr>
        <p:spPr>
          <a:xfrm>
            <a:off x="5123624" y="4281352"/>
            <a:ext cx="3411190"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项目实录：配置与管理文件权限</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认识文件系统</a:t>
            </a:r>
            <a:endParaRPr lang="zh-CN" altLang="en-US" dirty="0"/>
          </a:p>
        </p:txBody>
      </p:sp>
      <p:sp>
        <p:nvSpPr>
          <p:cNvPr id="2" name="文本框 1"/>
          <p:cNvSpPr txBox="1"/>
          <p:nvPr/>
        </p:nvSpPr>
        <p:spPr>
          <a:xfrm>
            <a:off x="917576" y="1570517"/>
            <a:ext cx="10363200" cy="3731278"/>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文件系统（</a:t>
            </a:r>
            <a:r>
              <a:rPr lang="en-US" altLang="zh-CN" sz="2000" dirty="0">
                <a:solidFill>
                  <a:srgbClr val="4C6062"/>
                </a:solidFill>
                <a:latin typeface="微软雅黑" panose="020B0503020204020204" pitchFamily="34" charset="-122"/>
                <a:ea typeface="微软雅黑" panose="020B0503020204020204" pitchFamily="34" charset="-122"/>
              </a:rPr>
              <a:t>File System</a:t>
            </a:r>
            <a:r>
              <a:rPr lang="zh-CN" altLang="en-US" sz="2000" dirty="0">
                <a:solidFill>
                  <a:srgbClr val="4C6062"/>
                </a:solidFill>
                <a:latin typeface="微软雅黑" panose="020B0503020204020204" pitchFamily="34" charset="-122"/>
                <a:ea typeface="微软雅黑" panose="020B0503020204020204" pitchFamily="34" charset="-122"/>
              </a:rPr>
              <a:t>）是磁盘上有特定格式的一片区域，操作系统利用文件系统保存和管理文件。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系统支持数十种的文件系统，而最常见的文件系统如下所示。</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Ext4</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Ext3</a:t>
            </a:r>
            <a:r>
              <a:rPr lang="zh-CN" altLang="en-US" sz="2000" dirty="0">
                <a:solidFill>
                  <a:srgbClr val="4C6062"/>
                </a:solidFill>
                <a:latin typeface="微软雅黑" panose="020B0503020204020204" pitchFamily="34" charset="-122"/>
                <a:ea typeface="微软雅黑" panose="020B0503020204020204" pitchFamily="34" charset="-122"/>
              </a:rPr>
              <a:t>的改进版本，作为</a:t>
            </a:r>
            <a:r>
              <a:rPr lang="en-US" altLang="zh-CN" sz="2000" dirty="0">
                <a:solidFill>
                  <a:srgbClr val="4C6062"/>
                </a:solidFill>
                <a:latin typeface="微软雅黑" panose="020B0503020204020204" pitchFamily="34" charset="-122"/>
                <a:ea typeface="微软雅黑" panose="020B0503020204020204" pitchFamily="34" charset="-122"/>
              </a:rPr>
              <a:t>RHEL 6</a:t>
            </a:r>
            <a:r>
              <a:rPr lang="zh-CN" altLang="en-US" sz="2000" dirty="0">
                <a:solidFill>
                  <a:srgbClr val="4C6062"/>
                </a:solidFill>
                <a:latin typeface="微软雅黑" panose="020B0503020204020204" pitchFamily="34" charset="-122"/>
                <a:ea typeface="微软雅黑" panose="020B0503020204020204" pitchFamily="34" charset="-122"/>
              </a:rPr>
              <a:t>系统中的默认文件管理系统，它支持的存储容量高达</a:t>
            </a:r>
            <a:r>
              <a:rPr lang="en-US" altLang="zh-CN" sz="2000" dirty="0">
                <a:solidFill>
                  <a:srgbClr val="4C6062"/>
                </a:solidFill>
                <a:latin typeface="微软雅黑" panose="020B0503020204020204" pitchFamily="34" charset="-122"/>
                <a:ea typeface="微软雅黑" panose="020B0503020204020204" pitchFamily="34" charset="-122"/>
              </a:rPr>
              <a:t>1EB</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1EB=1 073 741 824GB</a:t>
            </a:r>
            <a:r>
              <a:rPr lang="zh-CN" altLang="en-US" sz="2000" dirty="0">
                <a:solidFill>
                  <a:srgbClr val="4C6062"/>
                </a:solidFill>
                <a:latin typeface="微软雅黑" panose="020B0503020204020204" pitchFamily="34" charset="-122"/>
                <a:ea typeface="微软雅黑" panose="020B0503020204020204" pitchFamily="34" charset="-122"/>
              </a:rPr>
              <a:t>），且能够有无限多的子目录。</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XFS</a:t>
            </a:r>
            <a:r>
              <a:rPr lang="zh-CN" altLang="en-US" sz="2000" dirty="0">
                <a:solidFill>
                  <a:srgbClr val="4C6062"/>
                </a:solidFill>
                <a:latin typeface="微软雅黑" panose="020B0503020204020204" pitchFamily="34" charset="-122"/>
                <a:ea typeface="微软雅黑" panose="020B0503020204020204" pitchFamily="34" charset="-122"/>
              </a:rPr>
              <a:t>：是一种高性能的日志文件系统，而且是</a:t>
            </a:r>
            <a:r>
              <a:rPr lang="en-US" altLang="zh-CN" sz="2000" dirty="0">
                <a:solidFill>
                  <a:srgbClr val="4C6062"/>
                </a:solidFill>
                <a:latin typeface="微软雅黑" panose="020B0503020204020204" pitchFamily="34" charset="-122"/>
                <a:ea typeface="微软雅黑" panose="020B0503020204020204" pitchFamily="34" charset="-122"/>
              </a:rPr>
              <a:t>RHEL 7</a:t>
            </a:r>
            <a:r>
              <a:rPr lang="zh-CN" altLang="en-US" sz="2000" dirty="0">
                <a:solidFill>
                  <a:srgbClr val="4C6062"/>
                </a:solidFill>
                <a:latin typeface="微软雅黑" panose="020B0503020204020204" pitchFamily="34" charset="-122"/>
                <a:ea typeface="微软雅黑" panose="020B0503020204020204" pitchFamily="34" charset="-122"/>
              </a:rPr>
              <a:t>中默认的文件管理系统。</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系统中一个比较大的变化就是使用了</a:t>
            </a:r>
            <a:r>
              <a:rPr lang="en-US" altLang="zh-CN" sz="2000" dirty="0">
                <a:solidFill>
                  <a:srgbClr val="4C6062"/>
                </a:solidFill>
                <a:latin typeface="微软雅黑" panose="020B0503020204020204" pitchFamily="34" charset="-122"/>
                <a:ea typeface="微软雅黑" panose="020B0503020204020204" pitchFamily="34" charset="-122"/>
              </a:rPr>
              <a:t>XFS</a:t>
            </a:r>
            <a:r>
              <a:rPr lang="zh-CN" altLang="en-US" sz="2000" dirty="0">
                <a:solidFill>
                  <a:srgbClr val="4C6062"/>
                </a:solidFill>
                <a:latin typeface="微软雅黑" panose="020B0503020204020204" pitchFamily="34" charset="-122"/>
                <a:ea typeface="微软雅黑" panose="020B0503020204020204" pitchFamily="34" charset="-122"/>
              </a:rPr>
              <a:t>作为文件系统，</a:t>
            </a:r>
            <a:r>
              <a:rPr lang="en-US" altLang="zh-CN" sz="2000" dirty="0">
                <a:solidFill>
                  <a:srgbClr val="4C6062"/>
                </a:solidFill>
                <a:latin typeface="微软雅黑" panose="020B0503020204020204" pitchFamily="34" charset="-122"/>
                <a:ea typeface="微软雅黑" panose="020B0503020204020204" pitchFamily="34" charset="-122"/>
              </a:rPr>
              <a:t>XFS</a:t>
            </a:r>
            <a:r>
              <a:rPr lang="zh-CN" altLang="en-US" sz="2000" dirty="0">
                <a:solidFill>
                  <a:srgbClr val="4C6062"/>
                </a:solidFill>
                <a:latin typeface="微软雅黑" panose="020B0503020204020204" pitchFamily="34" charset="-122"/>
                <a:ea typeface="微软雅黑" panose="020B0503020204020204" pitchFamily="34" charset="-122"/>
              </a:rPr>
              <a:t>文件系统可支持高达</a:t>
            </a:r>
            <a:r>
              <a:rPr lang="en-US" altLang="zh-CN" sz="2000" dirty="0">
                <a:solidFill>
                  <a:srgbClr val="4C6062"/>
                </a:solidFill>
                <a:latin typeface="微软雅黑" panose="020B0503020204020204" pitchFamily="34" charset="-122"/>
                <a:ea typeface="微软雅黑" panose="020B0503020204020204" pitchFamily="34" charset="-122"/>
              </a:rPr>
              <a:t>18EB</a:t>
            </a:r>
            <a:r>
              <a:rPr lang="zh-CN" altLang="en-US" sz="2000" dirty="0">
                <a:solidFill>
                  <a:srgbClr val="4C6062"/>
                </a:solidFill>
                <a:latin typeface="微软雅黑" panose="020B0503020204020204" pitchFamily="34" charset="-122"/>
                <a:ea typeface="微软雅黑" panose="020B0503020204020204" pitchFamily="34" charset="-122"/>
              </a:rPr>
              <a:t>的存储容量。</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理解统信</a:t>
            </a:r>
            <a:r>
              <a:rPr lang="en-US" altLang="zh-CN" dirty="0"/>
              <a:t>UOS V20</a:t>
            </a:r>
            <a:r>
              <a:rPr lang="zh-CN" altLang="en-US" dirty="0"/>
              <a:t>文件系统目录结构</a:t>
            </a:r>
            <a:endParaRPr lang="zh-CN" altLang="en-US" dirty="0"/>
          </a:p>
        </p:txBody>
      </p:sp>
      <p:sp>
        <p:nvSpPr>
          <p:cNvPr id="2" name="文本框 1"/>
          <p:cNvSpPr txBox="1"/>
          <p:nvPr/>
        </p:nvSpPr>
        <p:spPr>
          <a:xfrm>
            <a:off x="917576" y="1570517"/>
            <a:ext cx="10363200" cy="499624"/>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系统中的文件存储结构如图所示。</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65375" y="2471632"/>
            <a:ext cx="6034129" cy="220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2"/>
          <a:stretch>
            <a:fillRect/>
          </a:stretch>
        </p:blipFill>
        <p:spPr>
          <a:xfrm>
            <a:off x="1084780" y="2252386"/>
            <a:ext cx="10028789" cy="2959813"/>
          </a:xfrm>
          <a:prstGeom prst="rect">
            <a:avLst/>
          </a:prstGeom>
        </p:spPr>
      </p:pic>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084780" y="2252386"/>
            <a:ext cx="10028789" cy="2959813"/>
          </a:xfrm>
          <a:prstGeom prst="rect">
            <a:avLst/>
          </a:prstGeom>
        </p:spPr>
      </p:pic>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理解统信</a:t>
            </a:r>
            <a:r>
              <a:rPr lang="en-US" altLang="zh-CN" dirty="0"/>
              <a:t>UOS V20</a:t>
            </a:r>
            <a:r>
              <a:rPr lang="zh-CN" altLang="en-US" dirty="0"/>
              <a:t>文件系统目录结构</a:t>
            </a:r>
            <a:endParaRPr lang="zh-CN" altLang="en-US" dirty="0"/>
          </a:p>
        </p:txBody>
      </p:sp>
      <p:sp>
        <p:nvSpPr>
          <p:cNvPr id="2" name="文本框 1"/>
          <p:cNvSpPr txBox="1"/>
          <p:nvPr/>
        </p:nvSpPr>
        <p:spPr>
          <a:xfrm>
            <a:off x="917576" y="1570517"/>
            <a:ext cx="10363200" cy="499624"/>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系统中，最常见的目录以及所对应的存放内容如表所示。</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aphicFrame>
        <p:nvGraphicFramePr>
          <p:cNvPr id="5" name="对象 4"/>
          <p:cNvGraphicFramePr>
            <a:graphicFrameLocks noChangeAspect="1"/>
          </p:cNvGraphicFramePr>
          <p:nvPr/>
        </p:nvGraphicFramePr>
        <p:xfrm>
          <a:off x="2721720" y="2612762"/>
          <a:ext cx="6986368" cy="2530319"/>
        </p:xfrm>
        <a:graphic>
          <a:graphicData uri="http://schemas.openxmlformats.org/presentationml/2006/ole">
            <mc:AlternateContent xmlns:mc="http://schemas.openxmlformats.org/markup-compatibility/2006">
              <mc:Choice xmlns:v="urn:schemas-microsoft-com:vml" Requires="v">
                <p:oleObj spid="_x0000_s7" name="Document" r:id="rId2" imgW="5361305" imgH="2153285" progId="Word.Document.12">
                  <p:embed/>
                </p:oleObj>
              </mc:Choice>
              <mc:Fallback>
                <p:oleObj name="Document" r:id="rId2" imgW="5361305" imgH="2153285" progId="Word.Document.12">
                  <p:embed/>
                  <p:pic>
                    <p:nvPicPr>
                      <p:cNvPr id="0" name="图片 6"/>
                      <p:cNvPicPr/>
                      <p:nvPr/>
                    </p:nvPicPr>
                    <p:blipFill>
                      <a:blip r:embed="rId3"/>
                      <a:stretch>
                        <a:fillRect/>
                      </a:stretch>
                    </p:blipFill>
                    <p:spPr>
                      <a:xfrm>
                        <a:off x="2721720" y="2612762"/>
                        <a:ext cx="6986368" cy="2530319"/>
                      </a:xfrm>
                      <a:prstGeom prst="rect">
                        <a:avLst/>
                      </a:prstGeom>
                    </p:spPr>
                  </p:pic>
                </p:oleObj>
              </mc:Fallback>
            </mc:AlternateContent>
          </a:graphicData>
        </a:graphic>
      </p:graphicFrame>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10476</Words>
  <Application>WPS 演示</Application>
  <PresentationFormat>自定义</PresentationFormat>
  <Paragraphs>549</Paragraphs>
  <Slides>49</Slides>
  <Notes>21</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3</vt:i4>
      </vt:variant>
      <vt:variant>
        <vt:lpstr>幻灯片标题</vt:lpstr>
      </vt:variant>
      <vt:variant>
        <vt:i4>49</vt:i4>
      </vt:variant>
    </vt:vector>
  </HeadingPairs>
  <TitlesOfParts>
    <vt:vector size="67" baseType="lpstr">
      <vt:lpstr>Arial</vt:lpstr>
      <vt:lpstr>宋体</vt:lpstr>
      <vt:lpstr>Wingdings</vt:lpstr>
      <vt:lpstr>微软雅黑</vt:lpstr>
      <vt:lpstr>Arial Unicode MS</vt:lpstr>
      <vt:lpstr>Microsoft YaHei UI</vt:lpstr>
      <vt:lpstr>Times New Roman</vt:lpstr>
      <vt:lpstr>方正书宋简体</vt:lpstr>
      <vt:lpstr>Arial</vt:lpstr>
      <vt:lpstr>仿宋</vt:lpstr>
      <vt:lpstr>Calibri</vt:lpstr>
      <vt:lpstr>Arial Unicode MS</vt:lpstr>
      <vt:lpstr>等线</vt:lpstr>
      <vt:lpstr>Office Theme</vt:lpstr>
      <vt:lpstr>1_Office Theme</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一、项目知识准备</vt:lpstr>
      <vt:lpstr>一、项目知识准备</vt:lpstr>
      <vt:lpstr>一、项目知识准备</vt:lpstr>
      <vt:lpstr>一、项目知识准备</vt:lpstr>
      <vt:lpstr>一、项目知识准备</vt:lpstr>
      <vt:lpstr>PowerPoint 演示文稿</vt:lpstr>
      <vt:lpstr>二、项目设计与准备</vt:lpstr>
      <vt:lpstr>PowerPoint 演示文稿</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PowerPoint 演示文稿</vt:lpstr>
      <vt:lpstr>四、项目实录</vt:lpstr>
      <vt:lpstr>四、项目实录</vt:lpstr>
      <vt:lpstr>四、项目实录</vt:lpstr>
      <vt:lpstr>四、重要说明</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Administrator</cp:lastModifiedBy>
  <cp:revision>334</cp:revision>
  <dcterms:created xsi:type="dcterms:W3CDTF">2006-08-16T00:00:00Z</dcterms:created>
  <dcterms:modified xsi:type="dcterms:W3CDTF">2026-03-07T02:46:49Z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A0EEA8E8198E4DB0B41A53C44E99AEC2_12</vt:lpwstr>
  </property>
</Properties>
</file>